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147481423" r:id="rId16"/>
    <p:sldId id="2147481424" r:id="rId17"/>
    <p:sldId id="272" r:id="rId18"/>
    <p:sldId id="273"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ExtraBold" panose="00000900000000000000" pitchFamily="2" charset="0"/>
      <p:bold r:id="rId29"/>
      <p:boldItalic r:id="rId30"/>
    </p:embeddedFont>
    <p:embeddedFont>
      <p:font typeface="Montserrat Light" panose="00000400000000000000" pitchFamily="2" charset="0"/>
      <p:regular r:id="rId31"/>
      <p:bold r:id="rId32"/>
      <p:italic r:id="rId33"/>
      <p:boldItalic r:id="rId34"/>
    </p:embeddedFont>
    <p:embeddedFont>
      <p:font typeface="Montserrat Medium" panose="00000600000000000000" pitchFamily="2" charset="0"/>
      <p:regular r:id="rId35"/>
      <p:bold r:id="rId36"/>
      <p:italic r:id="rId37"/>
      <p:boldItalic r:id="rId38"/>
    </p:embeddedFont>
    <p:embeddedFont>
      <p:font typeface="Poppins" panose="00000500000000000000" pitchFamily="2" charset="0"/>
      <p:regular r:id="rId39"/>
      <p:bold r:id="rId40"/>
      <p:italic r:id="rId41"/>
      <p:boldItalic r:id="rId42"/>
    </p:embeddedFont>
    <p:embeddedFont>
      <p:font typeface="Poppins SemiBold" panose="00000700000000000000" pitchFamily="2" charset="0"/>
      <p:regular r:id="rId43"/>
      <p:bold r:id="rId44"/>
      <p:italic r:id="rId45"/>
      <p:boldItalic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7">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dgQNcFubNGBCXvW8KFtrwb72C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sca Hernández" initials="" lastIdx="5" clrIdx="0"/>
  <p:cmAuthor id="1" name="Fernanda Salina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0" y="84"/>
      </p:cViewPr>
      <p:guideLst>
        <p:guide orient="horz" pos="86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56"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59"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57"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62631734907561E-2"/>
          <c:y val="0.11708647743791908"/>
          <c:w val="0.8461096135776045"/>
          <c:h val="0.6963278852896474"/>
        </c:manualLayout>
      </c:layout>
      <c:doughnutChart>
        <c:varyColors val="1"/>
        <c:ser>
          <c:idx val="0"/>
          <c:order val="0"/>
          <c:tx>
            <c:strRef>
              <c:f>Hoja1!$B$1</c:f>
              <c:strCache>
                <c:ptCount val="1"/>
                <c:pt idx="0">
                  <c:v>Aprobación</c:v>
                </c:pt>
              </c:strCache>
            </c:strRef>
          </c:tx>
          <c:spPr>
            <a:solidFill>
              <a:srgbClr val="7501C6"/>
            </a:solidFill>
          </c:spPr>
          <c:dPt>
            <c:idx val="0"/>
            <c:bubble3D val="0"/>
            <c:spPr>
              <a:solidFill>
                <a:srgbClr val="7501C6"/>
              </a:solidFill>
              <a:ln>
                <a:noFill/>
              </a:ln>
              <a:effectLst/>
            </c:spPr>
            <c:extLst>
              <c:ext xmlns:c16="http://schemas.microsoft.com/office/drawing/2014/chart" uri="{C3380CC4-5D6E-409C-BE32-E72D297353CC}">
                <c16:uniqueId val="{00000001-1B9A-E24F-ABC0-12CF364CC787}"/>
              </c:ext>
            </c:extLst>
          </c:dPt>
          <c:dPt>
            <c:idx val="1"/>
            <c:bubble3D val="0"/>
            <c:spPr>
              <a:solidFill>
                <a:srgbClr val="07A7F0"/>
              </a:solidFill>
              <a:ln>
                <a:noFill/>
              </a:ln>
              <a:effectLst/>
            </c:spPr>
            <c:extLst>
              <c:ext xmlns:c16="http://schemas.microsoft.com/office/drawing/2014/chart" uri="{C3380CC4-5D6E-409C-BE32-E72D297353CC}">
                <c16:uniqueId val="{00000003-1B9A-E24F-ABC0-12CF364CC787}"/>
              </c:ext>
            </c:extLst>
          </c:dPt>
          <c:dPt>
            <c:idx val="2"/>
            <c:bubble3D val="0"/>
            <c:spPr>
              <a:solidFill>
                <a:srgbClr val="7501C6"/>
              </a:solidFill>
              <a:ln>
                <a:noFill/>
              </a:ln>
              <a:effectLst/>
            </c:spPr>
            <c:extLst>
              <c:ext xmlns:c16="http://schemas.microsoft.com/office/drawing/2014/chart" uri="{C3380CC4-5D6E-409C-BE32-E72D297353CC}">
                <c16:uniqueId val="{00000005-1B9A-E24F-ABC0-12CF364CC787}"/>
              </c:ext>
            </c:extLst>
          </c:dPt>
          <c:dPt>
            <c:idx val="3"/>
            <c:bubble3D val="0"/>
            <c:spPr>
              <a:solidFill>
                <a:srgbClr val="7501C6"/>
              </a:solidFill>
              <a:ln>
                <a:noFill/>
              </a:ln>
              <a:effectLst/>
            </c:spPr>
            <c:extLst>
              <c:ext xmlns:c16="http://schemas.microsoft.com/office/drawing/2014/chart" uri="{C3380CC4-5D6E-409C-BE32-E72D297353CC}">
                <c16:uniqueId val="{00000007-1B9A-E24F-ABC0-12CF364CC787}"/>
              </c:ext>
            </c:extLst>
          </c:dPt>
          <c:dLbls>
            <c:spPr>
              <a:noFill/>
              <a:ln>
                <a:noFill/>
              </a:ln>
              <a:effectLst/>
            </c:spPr>
            <c:txPr>
              <a:bodyPr wrap="square" lIns="38100" tIns="19050" rIns="38100" bIns="19050" anchor="ctr">
                <a:spAutoFit/>
              </a:bodyPr>
              <a:lstStyle/>
              <a:p>
                <a:pPr>
                  <a:defRPr sz="1800" b="1">
                    <a:solidFill>
                      <a:srgbClr val="E8E7E5"/>
                    </a:solidFill>
                    <a:latin typeface="Poppins" pitchFamily="2" charset="77"/>
                    <a:cs typeface="Poppins" pitchFamily="2" charset="77"/>
                  </a:defRPr>
                </a:pPr>
                <a:endParaRPr lang="es-CL"/>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No</c:v>
                </c:pt>
                <c:pt idx="1">
                  <c:v>Sí</c:v>
                </c:pt>
              </c:strCache>
            </c:strRef>
          </c:cat>
          <c:val>
            <c:numRef>
              <c:f>Hoja1!$B$2:$B$3</c:f>
              <c:numCache>
                <c:formatCode>General</c:formatCode>
                <c:ptCount val="2"/>
                <c:pt idx="0">
                  <c:v>26</c:v>
                </c:pt>
                <c:pt idx="1">
                  <c:v>74</c:v>
                </c:pt>
              </c:numCache>
            </c:numRef>
          </c:val>
          <c:extLst>
            <c:ext xmlns:c16="http://schemas.microsoft.com/office/drawing/2014/chart" uri="{C3380CC4-5D6E-409C-BE32-E72D297353CC}">
              <c16:uniqueId val="{00000008-1B9A-E24F-ABC0-12CF364CC787}"/>
            </c:ext>
          </c:extLst>
        </c:ser>
        <c:dLbls>
          <c:showLegendKey val="0"/>
          <c:showVal val="1"/>
          <c:showCatName val="0"/>
          <c:showSerName val="0"/>
          <c:showPercent val="0"/>
          <c:showBubbleSize val="0"/>
          <c:showLeaderLines val="1"/>
        </c:dLbls>
        <c:firstSliceAng val="85"/>
        <c:holeSize val="50"/>
      </c:doughnutChart>
      <c:spPr>
        <a:noFill/>
        <a:ln>
          <a:noFill/>
        </a:ln>
        <a:effectLst/>
      </c:spPr>
    </c:plotArea>
    <c:plotVisOnly val="1"/>
    <c:dispBlanksAs val="zero"/>
    <c:showDLblsOverMax val="0"/>
  </c:chart>
  <c:spPr>
    <a:noFill/>
    <a:ln>
      <a:noFill/>
    </a:ln>
    <a:effectLst/>
  </c:spPr>
  <c:txPr>
    <a:bodyPr/>
    <a:lstStyle/>
    <a:p>
      <a:pPr>
        <a:defRPr lang="en-US"/>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47751145374694E-2"/>
          <c:y val="0.16165628778879293"/>
          <c:w val="0.97232128769684811"/>
          <c:h val="0.59826657646187698"/>
        </c:manualLayout>
      </c:layout>
      <c:barChart>
        <c:barDir val="col"/>
        <c:grouping val="clustered"/>
        <c:varyColors val="0"/>
        <c:ser>
          <c:idx val="0"/>
          <c:order val="0"/>
          <c:tx>
            <c:strRef>
              <c:f>Hoja1!$B$1</c:f>
              <c:strCache>
                <c:ptCount val="1"/>
                <c:pt idx="0">
                  <c:v>Sí</c:v>
                </c:pt>
              </c:strCache>
            </c:strRef>
          </c:tx>
          <c:spPr>
            <a:solidFill>
              <a:srgbClr val="07A7F0"/>
            </a:solidFill>
            <a:ln>
              <a:noFill/>
            </a:ln>
            <a:effectLst/>
          </c:spPr>
          <c:invertIfNegative val="0"/>
          <c:dPt>
            <c:idx val="14"/>
            <c:invertIfNegative val="0"/>
            <c:bubble3D val="0"/>
            <c:extLst>
              <c:ext xmlns:c16="http://schemas.microsoft.com/office/drawing/2014/chart" uri="{C3380CC4-5D6E-409C-BE32-E72D297353CC}">
                <c16:uniqueId val="{00000001-AAF5-5B4E-BE30-BC10D5C86DE1}"/>
              </c:ext>
            </c:extLst>
          </c:dPt>
          <c:dLbls>
            <c:numFmt formatCode="#,##0" sourceLinked="0"/>
            <c:spPr>
              <a:noFill/>
              <a:ln>
                <a:noFill/>
              </a:ln>
              <a:effectLst/>
            </c:spPr>
            <c:txPr>
              <a:bodyPr/>
              <a:lstStyle/>
              <a:p>
                <a:pPr algn="ctr">
                  <a:defRPr sz="100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Hoja1!$A$2:$A$16</c:f>
              <c:strCache>
                <c:ptCount val="15"/>
                <c:pt idx="0">
                  <c:v>Prefiero ver y
 tocar el 
producto 
antes de comprarlo</c:v>
                </c:pt>
                <c:pt idx="1">
                  <c:v>Desconfianza 
en los medios 
de pago</c:v>
                </c:pt>
                <c:pt idx="2">
                  <c:v>La posibilidad 
de recibir un 
producto 
distinto 
al ofrecido</c:v>
                </c:pt>
                <c:pt idx="3">
                  <c:v>Costos 
de 
despacho</c:v>
                </c:pt>
                <c:pt idx="4">
                  <c:v>Dificultad 
para hacer 
devoluciones</c:v>
                </c:pt>
                <c:pt idx="5">
                  <c:v>Me gusta 
tener que 
salir de la 
casa para 
comprar </c:v>
                </c:pt>
                <c:pt idx="6">
                  <c:v>Los vendedores 
online nunca 
responden 
ante 
problemas</c:v>
                </c:pt>
                <c:pt idx="7">
                  <c:v>Hay que 
esperar 
mucho 
para que 
lleguen 
las compras</c:v>
                </c:pt>
                <c:pt idx="8">
                  <c:v>No sé 
cómo 
hacerlo</c:v>
                </c:pt>
                <c:pt idx="9">
                  <c:v>No llegan 
al lugar 
donde 
vivo</c:v>
                </c:pt>
                <c:pt idx="10">
                  <c:v>No tener 
tarjeta 
para 
poder 
pagar</c:v>
                </c:pt>
                <c:pt idx="11">
                  <c:v>Es más 
caro</c:v>
                </c:pt>
                <c:pt idx="12">
                  <c:v>No 
encontrar 
lo que busco</c:v>
                </c:pt>
                <c:pt idx="13">
                  <c:v>Otra</c:v>
                </c:pt>
                <c:pt idx="14">
                  <c:v>No sé, 
prefiero 
no responder</c:v>
                </c:pt>
              </c:strCache>
            </c:strRef>
          </c:cat>
          <c:val>
            <c:numRef>
              <c:f>Hoja1!$B$2:$B$16</c:f>
              <c:numCache>
                <c:formatCode>0</c:formatCode>
                <c:ptCount val="15"/>
                <c:pt idx="0">
                  <c:v>55</c:v>
                </c:pt>
                <c:pt idx="1">
                  <c:v>41.3</c:v>
                </c:pt>
                <c:pt idx="2">
                  <c:v>39.799999999999997</c:v>
                </c:pt>
                <c:pt idx="3">
                  <c:v>34.4</c:v>
                </c:pt>
                <c:pt idx="4">
                  <c:v>28.6</c:v>
                </c:pt>
                <c:pt idx="5">
                  <c:v>27.4</c:v>
                </c:pt>
                <c:pt idx="6">
                  <c:v>22.3</c:v>
                </c:pt>
                <c:pt idx="7">
                  <c:v>19.3</c:v>
                </c:pt>
                <c:pt idx="8">
                  <c:v>15.8</c:v>
                </c:pt>
                <c:pt idx="9">
                  <c:v>11.9</c:v>
                </c:pt>
                <c:pt idx="10">
                  <c:v>7.6</c:v>
                </c:pt>
                <c:pt idx="11">
                  <c:v>6.7</c:v>
                </c:pt>
                <c:pt idx="12">
                  <c:v>2.4</c:v>
                </c:pt>
                <c:pt idx="13">
                  <c:v>2</c:v>
                </c:pt>
                <c:pt idx="14">
                  <c:v>12</c:v>
                </c:pt>
              </c:numCache>
            </c:numRef>
          </c:val>
          <c:extLst>
            <c:ext xmlns:c16="http://schemas.microsoft.com/office/drawing/2014/chart" uri="{C3380CC4-5D6E-409C-BE32-E72D297353CC}">
              <c16:uniqueId val="{00000002-AAF5-5B4E-BE30-BC10D5C86DE1}"/>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a:pPr>
            <a:endParaRPr lang="es-CL"/>
          </a:p>
        </c:txPr>
        <c:crossAx val="38522880"/>
        <c:crossesAt val="-5"/>
        <c:auto val="1"/>
        <c:lblAlgn val="ctr"/>
        <c:lblOffset val="50"/>
        <c:tickLblSkip val="1"/>
        <c:noMultiLvlLbl val="0"/>
      </c:catAx>
      <c:valAx>
        <c:axId val="38522880"/>
        <c:scaling>
          <c:orientation val="minMax"/>
          <c:max val="6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800">
          <a:latin typeface="Poppins" pitchFamily="2" charset="77"/>
          <a:cs typeface="Poppins" pitchFamily="2" charset="77"/>
        </a:defRPr>
      </a:pPr>
      <a:endParaRPr lang="es-C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87707193308352E-3"/>
          <c:y val="0.11089307176095661"/>
          <c:w val="0.9904312403869977"/>
          <c:h val="0.73343563326617511"/>
        </c:manualLayout>
      </c:layout>
      <c:barChart>
        <c:barDir val="col"/>
        <c:grouping val="clustered"/>
        <c:varyColors val="0"/>
        <c:ser>
          <c:idx val="1"/>
          <c:order val="1"/>
          <c:tx>
            <c:strRef>
              <c:f>Hoja1!$C$1</c:f>
              <c:strCache>
                <c:ptCount val="1"/>
                <c:pt idx="0">
                  <c:v>Total menciones</c:v>
                </c:pt>
              </c:strCache>
            </c:strRef>
          </c:tx>
          <c:spPr>
            <a:solidFill>
              <a:srgbClr val="07A7F0"/>
            </a:solidFill>
          </c:spPr>
          <c:invertIfNegative val="0"/>
          <c:dLbls>
            <c:spPr>
              <a:noFill/>
              <a:ln>
                <a:noFill/>
              </a:ln>
              <a:effectLst/>
            </c:spPr>
            <c:txPr>
              <a:bodyPr wrap="square" lIns="38100" tIns="19050" rIns="38100" bIns="19050" anchor="ctr">
                <a:spAutoFit/>
              </a:bodyPr>
              <a:lstStyle/>
              <a:p>
                <a:pPr>
                  <a:defRPr sz="1800" b="1">
                    <a:solidFill>
                      <a:srgbClr val="7501C6"/>
                    </a:solidFill>
                    <a:latin typeface="Poppins" pitchFamily="2" charset="77"/>
                    <a:cs typeface="Poppins" pitchFamily="2" charset="77"/>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Puedo ver, tocar y probarme el producto antes de decidir</c:v>
                </c:pt>
                <c:pt idx="1">
                  <c:v>Me llevo el producto de inmediato, sin esperar despacho</c:v>
                </c:pt>
                <c:pt idx="2">
                  <c:v>Es una instancia de entretención: vitrinear, pasear</c:v>
                </c:pt>
                <c:pt idx="3">
                  <c:v>Puedo hablar con un vendedor si tengo dudas</c:v>
                </c:pt>
                <c:pt idx="4">
                  <c:v>Hay más ofertas o promociones en tienda</c:v>
                </c:pt>
                <c:pt idx="5">
                  <c:v>Me siento más seguro/a si tengo algún problema después</c:v>
                </c:pt>
              </c:strCache>
            </c:strRef>
          </c:cat>
          <c:val>
            <c:numRef>
              <c:f>Hoja1!$C$2:$C$7</c:f>
              <c:numCache>
                <c:formatCode>0</c:formatCode>
                <c:ptCount val="6"/>
                <c:pt idx="0">
                  <c:v>68.2</c:v>
                </c:pt>
                <c:pt idx="1">
                  <c:v>43.7</c:v>
                </c:pt>
                <c:pt idx="2">
                  <c:v>27</c:v>
                </c:pt>
                <c:pt idx="3">
                  <c:v>20.7</c:v>
                </c:pt>
                <c:pt idx="4">
                  <c:v>20.100000000000001</c:v>
                </c:pt>
                <c:pt idx="5">
                  <c:v>19.600000000000001</c:v>
                </c:pt>
              </c:numCache>
            </c:numRef>
          </c:val>
          <c:extLst>
            <c:ext xmlns:c16="http://schemas.microsoft.com/office/drawing/2014/chart" uri="{C3380CC4-5D6E-409C-BE32-E72D297353CC}">
              <c16:uniqueId val="{00000000-49CA-EE4D-8DB2-E3BF118372BD}"/>
            </c:ext>
          </c:extLst>
        </c:ser>
        <c:dLbls>
          <c:showLegendKey val="0"/>
          <c:showVal val="0"/>
          <c:showCatName val="0"/>
          <c:showSerName val="0"/>
          <c:showPercent val="0"/>
          <c:showBubbleSize val="0"/>
        </c:dLbls>
        <c:gapWidth val="99"/>
        <c:axId val="38508800"/>
        <c:axId val="38522880"/>
      </c:barChart>
      <c:lineChart>
        <c:grouping val="standard"/>
        <c:varyColors val="0"/>
        <c:ser>
          <c:idx val="0"/>
          <c:order val="0"/>
          <c:tx>
            <c:strRef>
              <c:f>Hoja1!$B$1</c:f>
              <c:strCache>
                <c:ptCount val="1"/>
                <c:pt idx="0">
                  <c:v>Primera mención</c:v>
                </c:pt>
              </c:strCache>
            </c:strRef>
          </c:tx>
          <c:spPr>
            <a:ln>
              <a:solidFill>
                <a:srgbClr val="7501C6"/>
              </a:solidFill>
            </a:ln>
            <a:effectLst/>
          </c:spPr>
          <c:marker>
            <c:symbol val="circle"/>
            <c:size val="6"/>
            <c:spPr>
              <a:solidFill>
                <a:srgbClr val="7501C6"/>
              </a:solidFill>
              <a:ln>
                <a:solidFill>
                  <a:srgbClr val="7501C6"/>
                </a:solidFill>
              </a:ln>
            </c:spPr>
          </c:marker>
          <c:dLbls>
            <c:dLbl>
              <c:idx val="0"/>
              <c:tx>
                <c:rich>
                  <a:bodyPr/>
                  <a:lstStyle/>
                  <a:p>
                    <a:r>
                      <a:rPr lang="en-US"/>
                      <a:t>46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CA-EE4D-8DB2-E3BF118372BD}"/>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CA-EE4D-8DB2-E3BF118372BD}"/>
                </c:ext>
              </c:extLst>
            </c:dLbl>
            <c:dLbl>
              <c:idx val="2"/>
              <c:tx>
                <c:rich>
                  <a:bodyPr/>
                  <a:lstStyle/>
                  <a:p>
                    <a:r>
                      <a:rPr lang="en-US"/>
                      <a:t>11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9CA-EE4D-8DB2-E3BF118372BD}"/>
                </c:ext>
              </c:extLst>
            </c:dLbl>
            <c:dLbl>
              <c:idx val="3"/>
              <c:tx>
                <c:rich>
                  <a:bodyPr/>
                  <a:lstStyle/>
                  <a:p>
                    <a:r>
                      <a:rPr lang="en-US"/>
                      <a:t>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CA-EE4D-8DB2-E3BF118372BD}"/>
                </c:ext>
              </c:extLst>
            </c:dLbl>
            <c:dLbl>
              <c:idx val="4"/>
              <c:tx>
                <c:rich>
                  <a:bodyPr/>
                  <a:lstStyle/>
                  <a:p>
                    <a:r>
                      <a:rPr lang="en-US"/>
                      <a:t>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CA-EE4D-8DB2-E3BF118372BD}"/>
                </c:ext>
              </c:extLst>
            </c:dLbl>
            <c:dLbl>
              <c:idx val="5"/>
              <c:tx>
                <c:rich>
                  <a:bodyPr/>
                  <a:lstStyle/>
                  <a:p>
                    <a:r>
                      <a:rPr lang="en-US"/>
                      <a:t>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9CA-EE4D-8DB2-E3BF118372BD}"/>
                </c:ext>
              </c:extLst>
            </c:dLbl>
            <c:numFmt formatCode="#,##0" sourceLinked="0"/>
            <c:spPr>
              <a:noFill/>
              <a:ln>
                <a:noFill/>
              </a:ln>
              <a:effectLst/>
            </c:spPr>
            <c:txPr>
              <a:bodyPr anchorCtr="0"/>
              <a:lstStyle/>
              <a:p>
                <a:pPr algn="ctr">
                  <a:defRPr lang="es-CL" sz="1600" b="1" i="0" u="none" strike="noStrike" kern="1200" baseline="0">
                    <a:solidFill>
                      <a:schemeClr val="bg1"/>
                    </a:solidFill>
                    <a:latin typeface="Poppins" pitchFamily="2" charset="77"/>
                    <a:ea typeface="+mn-ea"/>
                    <a:cs typeface="Poppins" pitchFamily="2" charset="77"/>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Puedo ver, tocar y probarme el producto antes de decidir</c:v>
                </c:pt>
                <c:pt idx="1">
                  <c:v>Me llevo el producto de inmediato, sin esperar despacho</c:v>
                </c:pt>
                <c:pt idx="2">
                  <c:v>Es una instancia de entretención: vitrinear, pasear</c:v>
                </c:pt>
                <c:pt idx="3">
                  <c:v>Puedo hablar con un vendedor si tengo dudas</c:v>
                </c:pt>
                <c:pt idx="4">
                  <c:v>Hay más ofertas o promociones en tienda</c:v>
                </c:pt>
                <c:pt idx="5">
                  <c:v>Me siento más seguro/a si tengo algún problema después</c:v>
                </c:pt>
              </c:strCache>
            </c:strRef>
          </c:cat>
          <c:val>
            <c:numRef>
              <c:f>Hoja1!$B$2:$B$7</c:f>
              <c:numCache>
                <c:formatCode>0</c:formatCode>
                <c:ptCount val="6"/>
                <c:pt idx="0">
                  <c:v>46.2</c:v>
                </c:pt>
                <c:pt idx="1">
                  <c:v>17</c:v>
                </c:pt>
                <c:pt idx="2">
                  <c:v>11.2</c:v>
                </c:pt>
                <c:pt idx="3">
                  <c:v>8</c:v>
                </c:pt>
                <c:pt idx="4">
                  <c:v>9.3000000000000007</c:v>
                </c:pt>
                <c:pt idx="5">
                  <c:v>8.1</c:v>
                </c:pt>
              </c:numCache>
            </c:numRef>
          </c:val>
          <c:smooth val="0"/>
          <c:extLst>
            <c:ext xmlns:c16="http://schemas.microsoft.com/office/drawing/2014/chart" uri="{C3380CC4-5D6E-409C-BE32-E72D297353CC}">
              <c16:uniqueId val="{00000007-49CA-EE4D-8DB2-E3BF118372BD}"/>
            </c:ext>
          </c:extLst>
        </c:ser>
        <c:dLbls>
          <c:showLegendKey val="0"/>
          <c:showVal val="0"/>
          <c:showCatName val="0"/>
          <c:showSerName val="0"/>
          <c:showPercent val="0"/>
          <c:showBubbleSize val="0"/>
        </c:dLbls>
        <c:marker val="1"/>
        <c:smooth val="0"/>
        <c:axId val="38508800"/>
        <c:axId val="38522880"/>
      </c:lineChart>
      <c:catAx>
        <c:axId val="38508800"/>
        <c:scaling>
          <c:orientation val="minMax"/>
        </c:scaling>
        <c:delete val="0"/>
        <c:axPos val="b"/>
        <c:numFmt formatCode="General" sourceLinked="0"/>
        <c:majorTickMark val="out"/>
        <c:minorTickMark val="none"/>
        <c:tickLblPos val="low"/>
        <c:spPr>
          <a:ln w="3175">
            <a:noFill/>
          </a:ln>
          <a:effectLst/>
        </c:spPr>
        <c:txPr>
          <a:bodyPr rot="0" vert="horz" anchor="t" anchorCtr="0"/>
          <a:lstStyle/>
          <a:p>
            <a:pPr algn="ctr">
              <a:defRPr lang="en-US" sz="1000" b="0" i="0" u="none" strike="noStrike" kern="1200" baseline="0">
                <a:solidFill>
                  <a:schemeClr val="tx1"/>
                </a:solidFill>
                <a:latin typeface="Poppins" pitchFamily="2" charset="77"/>
                <a:ea typeface="+mn-ea"/>
                <a:cs typeface="Poppins" pitchFamily="2" charset="77"/>
              </a:defRPr>
            </a:pPr>
            <a:endParaRPr lang="es-CL"/>
          </a:p>
        </c:txPr>
        <c:crossAx val="38522880"/>
        <c:crossesAt val="-5"/>
        <c:auto val="1"/>
        <c:lblAlgn val="ctr"/>
        <c:lblOffset val="50"/>
        <c:noMultiLvlLbl val="0"/>
      </c:catAx>
      <c:valAx>
        <c:axId val="38522880"/>
        <c:scaling>
          <c:orientation val="minMax"/>
          <c:max val="80"/>
          <c:min val="0"/>
        </c:scaling>
        <c:delete val="1"/>
        <c:axPos val="l"/>
        <c:numFmt formatCode="0%" sourceLinked="0"/>
        <c:majorTickMark val="out"/>
        <c:minorTickMark val="none"/>
        <c:tickLblPos val="nextTo"/>
        <c:crossAx val="38508800"/>
        <c:crosses val="autoZero"/>
        <c:crossBetween val="between"/>
      </c:valAx>
    </c:plotArea>
    <c:legend>
      <c:legendPos val="r"/>
      <c:legendEntry>
        <c:idx val="0"/>
        <c:txPr>
          <a:bodyPr/>
          <a:lstStyle/>
          <a:p>
            <a:pPr>
              <a:defRPr sz="1200" b="1">
                <a:solidFill>
                  <a:srgbClr val="07A7F0"/>
                </a:solidFill>
                <a:latin typeface="Poppins" pitchFamily="2" charset="77"/>
                <a:cs typeface="Poppins" pitchFamily="2" charset="77"/>
              </a:defRPr>
            </a:pPr>
            <a:endParaRPr lang="es-CL"/>
          </a:p>
        </c:txPr>
      </c:legendEntry>
      <c:legendEntry>
        <c:idx val="1"/>
        <c:txPr>
          <a:bodyPr/>
          <a:lstStyle/>
          <a:p>
            <a:pPr>
              <a:defRPr sz="1200" b="1">
                <a:solidFill>
                  <a:srgbClr val="7501C6"/>
                </a:solidFill>
                <a:latin typeface="Poppins" pitchFamily="2" charset="77"/>
                <a:cs typeface="Poppins" pitchFamily="2" charset="77"/>
              </a:defRPr>
            </a:pPr>
            <a:endParaRPr lang="es-CL"/>
          </a:p>
        </c:txPr>
      </c:legendEntry>
      <c:layout>
        <c:manualLayout>
          <c:xMode val="edge"/>
          <c:yMode val="edge"/>
          <c:x val="2.029890404049561E-2"/>
          <c:y val="1.9640173395683486E-2"/>
          <c:w val="0.32000683101405031"/>
          <c:h val="0.10619361347982728"/>
        </c:manualLayout>
      </c:layout>
      <c:overlay val="0"/>
      <c:txPr>
        <a:bodyPr/>
        <a:lstStyle/>
        <a:p>
          <a:pPr>
            <a:defRPr sz="1200" b="1">
              <a:latin typeface="Poppins" pitchFamily="2" charset="77"/>
              <a:cs typeface="Poppins" pitchFamily="2" charset="77"/>
            </a:defRPr>
          </a:pPr>
          <a:endParaRPr lang="es-CL"/>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14493253527759E-3"/>
          <c:y val="9.9756917949335791E-2"/>
          <c:w val="0.9904312403869977"/>
          <c:h val="0.63515409519195021"/>
        </c:manualLayout>
      </c:layout>
      <c:barChart>
        <c:barDir val="col"/>
        <c:grouping val="clustered"/>
        <c:varyColors val="0"/>
        <c:ser>
          <c:idx val="0"/>
          <c:order val="0"/>
          <c:tx>
            <c:strRef>
              <c:f>Hoja1!$B$1</c:f>
              <c:strCache>
                <c:ptCount val="1"/>
                <c:pt idx="0">
                  <c:v>Sí</c:v>
                </c:pt>
              </c:strCache>
            </c:strRef>
          </c:tx>
          <c:spPr>
            <a:solidFill>
              <a:srgbClr val="07A7F0"/>
            </a:solidFill>
            <a:ln>
              <a:noFill/>
            </a:ln>
            <a:effectLst/>
          </c:spPr>
          <c:invertIfNegative val="0"/>
          <c:dLbls>
            <c:numFmt formatCode="#,##0" sourceLinked="0"/>
            <c:spPr>
              <a:noFill/>
              <a:ln>
                <a:noFill/>
              </a:ln>
              <a:effectLst/>
            </c:spPr>
            <c:txPr>
              <a:bodyPr/>
              <a:lstStyle/>
              <a:p>
                <a:pPr algn="ctr">
                  <a:defRPr sz="160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Compré por internet y fui a retirar el producto en la tienda</c:v>
                </c:pt>
                <c:pt idx="1">
                  <c:v>Busqué y coticé un producto por internet y después lo compré en una tienda física</c:v>
                </c:pt>
                <c:pt idx="2">
                  <c:v>Usé el celular dentro de la tienda para comparar precios o leer reseñas</c:v>
                </c:pt>
                <c:pt idx="3">
                  <c:v>Fui a una tienda a ver o probar un producto y después lo compré por internet (propio o de otra tienda)</c:v>
                </c:pt>
                <c:pt idx="4">
                  <c:v>Devolví en la tienda física algo que compré por internet</c:v>
                </c:pt>
                <c:pt idx="5">
                  <c:v>Pedí ayuda a un vendedor de la tienda para hacer la compra por internet en el momento</c:v>
                </c:pt>
                <c:pt idx="6">
                  <c:v>Devolví un producto en una tienda diferente a la que compré porque era punto de despacho</c:v>
                </c:pt>
              </c:strCache>
            </c:strRef>
          </c:cat>
          <c:val>
            <c:numRef>
              <c:f>Hoja1!$B$2:$B$8</c:f>
              <c:numCache>
                <c:formatCode>0</c:formatCode>
                <c:ptCount val="7"/>
                <c:pt idx="0">
                  <c:v>74</c:v>
                </c:pt>
                <c:pt idx="1">
                  <c:v>63</c:v>
                </c:pt>
                <c:pt idx="2">
                  <c:v>57</c:v>
                </c:pt>
                <c:pt idx="3">
                  <c:v>49</c:v>
                </c:pt>
                <c:pt idx="4">
                  <c:v>47</c:v>
                </c:pt>
                <c:pt idx="5">
                  <c:v>30</c:v>
                </c:pt>
                <c:pt idx="6">
                  <c:v>28</c:v>
                </c:pt>
              </c:numCache>
            </c:numRef>
          </c:val>
          <c:extLst>
            <c:ext xmlns:c16="http://schemas.microsoft.com/office/drawing/2014/chart" uri="{C3380CC4-5D6E-409C-BE32-E72D297353CC}">
              <c16:uniqueId val="{00000000-8876-CC4F-A4E6-FD6FD76B93C2}"/>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a:pPr>
            <a:endParaRPr lang="es-CL"/>
          </a:p>
        </c:txPr>
        <c:crossAx val="38522880"/>
        <c:crossesAt val="-5"/>
        <c:auto val="1"/>
        <c:lblAlgn val="ctr"/>
        <c:lblOffset val="50"/>
        <c:tickLblSkip val="1"/>
        <c:noMultiLvlLbl val="0"/>
      </c:catAx>
      <c:valAx>
        <c:axId val="38522880"/>
        <c:scaling>
          <c:orientation val="minMax"/>
          <c:max val="8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000">
          <a:latin typeface="Poppins" pitchFamily="2" charset="77"/>
          <a:cs typeface="Poppins" pitchFamily="2" charset="77"/>
        </a:defRPr>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6220138676457"/>
          <c:y val="1.3180098330134076E-2"/>
          <c:w val="0.78453028357927179"/>
          <c:h val="0.97222864499214001"/>
        </c:manualLayout>
      </c:layout>
      <c:doughnutChart>
        <c:varyColors val="1"/>
        <c:ser>
          <c:idx val="0"/>
          <c:order val="0"/>
          <c:tx>
            <c:strRef>
              <c:f>Hoja1!$B$1</c:f>
              <c:strCache>
                <c:ptCount val="1"/>
                <c:pt idx="0">
                  <c:v>Columna1</c:v>
                </c:pt>
              </c:strCache>
            </c:strRef>
          </c:tx>
          <c:dPt>
            <c:idx val="0"/>
            <c:bubble3D val="0"/>
            <c:spPr>
              <a:solidFill>
                <a:srgbClr val="07A7F0"/>
              </a:solidFill>
              <a:ln>
                <a:noFill/>
              </a:ln>
              <a:effectLst/>
            </c:spPr>
            <c:extLst>
              <c:ext xmlns:c16="http://schemas.microsoft.com/office/drawing/2014/chart" uri="{C3380CC4-5D6E-409C-BE32-E72D297353CC}">
                <c16:uniqueId val="{00000001-5558-7341-93C7-690729B14530}"/>
              </c:ext>
            </c:extLst>
          </c:dPt>
          <c:dPt>
            <c:idx val="1"/>
            <c:bubble3D val="0"/>
            <c:spPr>
              <a:solidFill>
                <a:srgbClr val="FFAA38"/>
              </a:solidFill>
              <a:ln>
                <a:noFill/>
              </a:ln>
              <a:effectLst/>
            </c:spPr>
            <c:extLst>
              <c:ext xmlns:c16="http://schemas.microsoft.com/office/drawing/2014/chart" uri="{C3380CC4-5D6E-409C-BE32-E72D297353CC}">
                <c16:uniqueId val="{00000003-5558-7341-93C7-690729B14530}"/>
              </c:ext>
            </c:extLst>
          </c:dPt>
          <c:dPt>
            <c:idx val="2"/>
            <c:bubble3D val="0"/>
            <c:spPr>
              <a:solidFill>
                <a:srgbClr val="7501C6"/>
              </a:solidFill>
              <a:ln>
                <a:noFill/>
              </a:ln>
              <a:effectLst/>
            </c:spPr>
            <c:extLst>
              <c:ext xmlns:c16="http://schemas.microsoft.com/office/drawing/2014/chart" uri="{C3380CC4-5D6E-409C-BE32-E72D297353CC}">
                <c16:uniqueId val="{00000005-5558-7341-93C7-690729B14530}"/>
              </c:ext>
            </c:extLst>
          </c:dPt>
          <c:dLbls>
            <c:dLbl>
              <c:idx val="0"/>
              <c:layout>
                <c:manualLayout>
                  <c:x val="3.5123307759807798E-4"/>
                  <c:y val="1.532257639087829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58-7341-93C7-690729B14530}"/>
                </c:ext>
              </c:extLst>
            </c:dLbl>
            <c:dLbl>
              <c:idx val="1"/>
              <c:layout>
                <c:manualLayout>
                  <c:x val="1.5256727205787701E-3"/>
                  <c:y val="-3.70062969612457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58-7341-93C7-690729B14530}"/>
                </c:ext>
              </c:extLst>
            </c:dLbl>
            <c:dLbl>
              <c:idx val="2"/>
              <c:layout>
                <c:manualLayout>
                  <c:x val="5.2445364396784891E-3"/>
                  <c:y val="-8.1031221326656709E-3"/>
                </c:manualLayout>
              </c:layout>
              <c:spPr>
                <a:noFill/>
                <a:ln>
                  <a:noFill/>
                </a:ln>
                <a:effectLst/>
              </c:spPr>
              <c:txPr>
                <a:bodyPr rot="0" spcFirstLastPara="1" vertOverflow="clip" horzOverflow="clip" vert="horz" wrap="square" lIns="38100" tIns="19050" rIns="38100" bIns="19050" anchor="ctr" anchorCtr="1">
                  <a:noAutofit/>
                </a:bodyPr>
                <a:lstStyle/>
                <a:p>
                  <a:pPr>
                    <a:defRPr lang="en-US" sz="1600" b="1" i="0" u="none" strike="noStrike" kern="1200" baseline="0">
                      <a:solidFill>
                        <a:schemeClr val="bg1"/>
                      </a:solidFill>
                      <a:latin typeface="Poppins" pitchFamily="2" charset="77"/>
                      <a:ea typeface="+mn-ea"/>
                      <a:cs typeface="Poppins" pitchFamily="2" charset="77"/>
                    </a:defRPr>
                  </a:pPr>
                  <a:endParaRPr lang="es-CL"/>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3600634023288552"/>
                      <c:h val="8.860655509333952E-2"/>
                    </c:manualLayout>
                  </c15:layout>
                </c:ext>
                <c:ext xmlns:c16="http://schemas.microsoft.com/office/drawing/2014/chart" uri="{C3380CC4-5D6E-409C-BE32-E72D297353CC}">
                  <c16:uniqueId val="{00000005-5558-7341-93C7-690729B14530}"/>
                </c:ext>
              </c:extLst>
            </c:dLbl>
            <c:spPr>
              <a:noFill/>
              <a:ln>
                <a:noFill/>
              </a:ln>
              <a:effectLst/>
            </c:spPr>
            <c:txPr>
              <a:bodyPr rot="0" spcFirstLastPara="1" vertOverflow="clip" horzOverflow="clip" vert="horz" wrap="square" lIns="38100" tIns="19050" rIns="38100" bIns="19050" anchor="ctr" anchorCtr="1">
                <a:spAutoFit/>
              </a:bodyPr>
              <a:lstStyle/>
              <a:p>
                <a:pPr>
                  <a:defRPr lang="en-US" sz="1600" b="1" i="0" u="none" strike="noStrike" kern="1200" baseline="0">
                    <a:solidFill>
                      <a:schemeClr val="bg1"/>
                    </a:solidFill>
                    <a:latin typeface="Poppins" pitchFamily="2" charset="77"/>
                    <a:ea typeface="+mn-ea"/>
                    <a:cs typeface="Poppins" pitchFamily="2" charset="77"/>
                  </a:defRPr>
                </a:pPr>
                <a:endParaRPr lang="es-CL"/>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Hoja1!$A$2:$A$4</c:f>
              <c:strCache>
                <c:ptCount val="3"/>
                <c:pt idx="0">
                  <c:v>Muy + Algo relevante</c:v>
                </c:pt>
                <c:pt idx="1">
                  <c:v>Me es indiferente</c:v>
                </c:pt>
                <c:pt idx="2">
                  <c:v>Poco + Nada relevante</c:v>
                </c:pt>
              </c:strCache>
            </c:strRef>
          </c:cat>
          <c:val>
            <c:numRef>
              <c:f>Hoja1!$B$2:$B$4</c:f>
              <c:numCache>
                <c:formatCode>0</c:formatCode>
                <c:ptCount val="3"/>
                <c:pt idx="0">
                  <c:v>79</c:v>
                </c:pt>
                <c:pt idx="1">
                  <c:v>15</c:v>
                </c:pt>
                <c:pt idx="2">
                  <c:v>6</c:v>
                </c:pt>
              </c:numCache>
            </c:numRef>
          </c:val>
          <c:extLst>
            <c:ext xmlns:c16="http://schemas.microsoft.com/office/drawing/2014/chart" uri="{C3380CC4-5D6E-409C-BE32-E72D297353CC}">
              <c16:uniqueId val="{00000006-5558-7341-93C7-690729B14530}"/>
            </c:ext>
          </c:extLst>
        </c:ser>
        <c:dLbls>
          <c:showLegendKey val="0"/>
          <c:showVal val="0"/>
          <c:showCatName val="0"/>
          <c:showSerName val="0"/>
          <c:showPercent val="0"/>
          <c:showBubbleSize val="0"/>
          <c:showLeaderLines val="0"/>
        </c:dLbls>
        <c:firstSliceAng val="203"/>
        <c:holeSize val="55"/>
      </c:doughnutChart>
      <c:spPr>
        <a:noFill/>
        <a:ln>
          <a:noFill/>
        </a:ln>
        <a:effectLst/>
      </c:spPr>
    </c:plotArea>
    <c:plotVisOnly val="1"/>
    <c:dispBlanksAs val="zero"/>
    <c:showDLblsOverMax val="0"/>
  </c:chart>
  <c:spPr>
    <a:noFill/>
    <a:ln>
      <a:noFill/>
    </a:ln>
    <a:effectLst/>
  </c:spPr>
  <c:txPr>
    <a:bodyPr/>
    <a:lstStyle/>
    <a:p>
      <a:pPr>
        <a:defRPr lang="en-US"/>
      </a:pPr>
      <a:endParaRPr lang="es-C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86851824281893E-3"/>
          <c:y val="0.20121743989559862"/>
          <c:w val="0.9904312403869977"/>
          <c:h val="0.6269275663854964"/>
        </c:manualLayout>
      </c:layout>
      <c:barChart>
        <c:barDir val="col"/>
        <c:grouping val="clustered"/>
        <c:varyColors val="0"/>
        <c:ser>
          <c:idx val="0"/>
          <c:order val="0"/>
          <c:tx>
            <c:strRef>
              <c:f>Hoja1!$B$1</c:f>
              <c:strCache>
                <c:ptCount val="1"/>
                <c:pt idx="0">
                  <c:v>Muy + Algo relevante</c:v>
                </c:pt>
              </c:strCache>
            </c:strRef>
          </c:tx>
          <c:spPr>
            <a:solidFill>
              <a:srgbClr val="07A7F0"/>
            </a:solidFill>
            <a:ln>
              <a:noFill/>
            </a:ln>
            <a:effectLst/>
          </c:spPr>
          <c:invertIfNegative val="0"/>
          <c:dLbls>
            <c:numFmt formatCode="#,##0" sourceLinked="0"/>
            <c:spPr>
              <a:noFill/>
              <a:ln>
                <a:noFill/>
              </a:ln>
              <a:effectLst/>
            </c:spPr>
            <c:txPr>
              <a:bodyPr/>
              <a:lstStyle/>
              <a:p>
                <a:pPr algn="ctr">
                  <a:defRPr sz="105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Hoja1!$B$2:$B$12</c:f>
              <c:numCache>
                <c:formatCode>0</c:formatCode>
                <c:ptCount val="11"/>
                <c:pt idx="0">
                  <c:v>74</c:v>
                </c:pt>
                <c:pt idx="1">
                  <c:v>83</c:v>
                </c:pt>
                <c:pt idx="3">
                  <c:v>76</c:v>
                </c:pt>
                <c:pt idx="4">
                  <c:v>81</c:v>
                </c:pt>
                <c:pt idx="5">
                  <c:v>78</c:v>
                </c:pt>
                <c:pt idx="7">
                  <c:v>83</c:v>
                </c:pt>
                <c:pt idx="8">
                  <c:v>82</c:v>
                </c:pt>
                <c:pt idx="9">
                  <c:v>78</c:v>
                </c:pt>
                <c:pt idx="10">
                  <c:v>77</c:v>
                </c:pt>
              </c:numCache>
            </c:numRef>
          </c:val>
          <c:extLst>
            <c:ext xmlns:c16="http://schemas.microsoft.com/office/drawing/2014/chart" uri="{C3380CC4-5D6E-409C-BE32-E72D297353CC}">
              <c16:uniqueId val="{00000000-2AB3-D642-9C20-466290466CF2}"/>
            </c:ext>
          </c:extLst>
        </c:ser>
        <c:ser>
          <c:idx val="1"/>
          <c:order val="1"/>
          <c:tx>
            <c:strRef>
              <c:f>Hoja1!$C$1</c:f>
              <c:strCache>
                <c:ptCount val="1"/>
                <c:pt idx="0">
                  <c:v>Me es indiferente</c:v>
                </c:pt>
              </c:strCache>
            </c:strRef>
          </c:tx>
          <c:spPr>
            <a:solidFill>
              <a:srgbClr val="FFAA38"/>
            </a:solidFill>
          </c:spPr>
          <c:invertIfNegative val="0"/>
          <c:dLbls>
            <c:spPr>
              <a:noFill/>
              <a:ln>
                <a:noFill/>
              </a:ln>
              <a:effectLst/>
            </c:spPr>
            <c:txPr>
              <a:bodyPr/>
              <a:lstStyle/>
              <a:p>
                <a:pPr>
                  <a:defRPr sz="1050" b="1">
                    <a:solidFill>
                      <a:srgbClr val="FFAA38"/>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Hoja1!$C$2:$C$12</c:f>
              <c:numCache>
                <c:formatCode>0</c:formatCode>
                <c:ptCount val="11"/>
                <c:pt idx="0">
                  <c:v>18.3</c:v>
                </c:pt>
                <c:pt idx="1">
                  <c:v>11.9</c:v>
                </c:pt>
                <c:pt idx="3">
                  <c:v>17.5</c:v>
                </c:pt>
                <c:pt idx="4">
                  <c:v>12.9</c:v>
                </c:pt>
                <c:pt idx="5">
                  <c:v>14.8</c:v>
                </c:pt>
                <c:pt idx="7">
                  <c:v>12.4</c:v>
                </c:pt>
                <c:pt idx="8">
                  <c:v>12</c:v>
                </c:pt>
                <c:pt idx="9">
                  <c:v>14</c:v>
                </c:pt>
                <c:pt idx="10">
                  <c:v>17.2</c:v>
                </c:pt>
              </c:numCache>
            </c:numRef>
          </c:val>
          <c:extLst>
            <c:ext xmlns:c16="http://schemas.microsoft.com/office/drawing/2014/chart" uri="{C3380CC4-5D6E-409C-BE32-E72D297353CC}">
              <c16:uniqueId val="{00000001-2AB3-D642-9C20-466290466CF2}"/>
            </c:ext>
          </c:extLst>
        </c:ser>
        <c:ser>
          <c:idx val="2"/>
          <c:order val="2"/>
          <c:tx>
            <c:strRef>
              <c:f>Hoja1!$D$1</c:f>
              <c:strCache>
                <c:ptCount val="1"/>
                <c:pt idx="0">
                  <c:v>Poco + Nada relevante</c:v>
                </c:pt>
              </c:strCache>
            </c:strRef>
          </c:tx>
          <c:spPr>
            <a:solidFill>
              <a:srgbClr val="7501C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Hoja1!$D$2:$D$12</c:f>
              <c:numCache>
                <c:formatCode>0</c:formatCode>
                <c:ptCount val="11"/>
                <c:pt idx="0">
                  <c:v>8</c:v>
                </c:pt>
                <c:pt idx="1">
                  <c:v>5</c:v>
                </c:pt>
                <c:pt idx="3">
                  <c:v>6</c:v>
                </c:pt>
                <c:pt idx="4">
                  <c:v>6</c:v>
                </c:pt>
                <c:pt idx="5">
                  <c:v>7</c:v>
                </c:pt>
                <c:pt idx="7">
                  <c:v>5</c:v>
                </c:pt>
                <c:pt idx="8">
                  <c:v>6</c:v>
                </c:pt>
                <c:pt idx="9">
                  <c:v>8</c:v>
                </c:pt>
                <c:pt idx="10">
                  <c:v>6</c:v>
                </c:pt>
              </c:numCache>
            </c:numRef>
          </c:val>
          <c:extLst>
            <c:ext xmlns:c16="http://schemas.microsoft.com/office/drawing/2014/chart" uri="{C3380CC4-5D6E-409C-BE32-E72D297353CC}">
              <c16:uniqueId val="{00000002-2AB3-D642-9C20-466290466CF2}"/>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a:pPr>
            <a:endParaRPr lang="es-CL"/>
          </a:p>
        </c:txPr>
        <c:crossAx val="38522880"/>
        <c:crossesAt val="-5"/>
        <c:auto val="1"/>
        <c:lblAlgn val="ctr"/>
        <c:lblOffset val="50"/>
        <c:tickLblSkip val="1"/>
        <c:noMultiLvlLbl val="0"/>
      </c:catAx>
      <c:valAx>
        <c:axId val="38522880"/>
        <c:scaling>
          <c:orientation val="minMax"/>
          <c:max val="9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000">
          <a:latin typeface="Poppins" pitchFamily="2" charset="77"/>
          <a:cs typeface="Poppins" pitchFamily="2" charset="77"/>
        </a:defRPr>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12345418850803"/>
          <c:y val="9.4102750529895998E-3"/>
          <c:w val="0.50225489755536723"/>
          <c:h val="0.99058972494701036"/>
        </c:manualLayout>
      </c:layout>
      <c:barChart>
        <c:barDir val="bar"/>
        <c:grouping val="clustered"/>
        <c:varyColors val="0"/>
        <c:ser>
          <c:idx val="0"/>
          <c:order val="0"/>
          <c:tx>
            <c:strRef>
              <c:f>Hoja1!$B$1</c:f>
              <c:strCache>
                <c:ptCount val="1"/>
                <c:pt idx="0">
                  <c:v>Primera mención </c:v>
                </c:pt>
              </c:strCache>
            </c:strRef>
          </c:tx>
          <c:spPr>
            <a:solidFill>
              <a:sysClr val="windowText" lastClr="000000"/>
            </a:solidFill>
            <a:ln>
              <a:noFill/>
            </a:ln>
            <a:effectLst/>
          </c:spPr>
          <c:invertIfNegative val="0"/>
          <c:dPt>
            <c:idx val="0"/>
            <c:invertIfNegative val="0"/>
            <c:bubble3D val="0"/>
            <c:spPr>
              <a:solidFill>
                <a:srgbClr val="ABD600"/>
              </a:solidFill>
              <a:ln>
                <a:noFill/>
              </a:ln>
              <a:effectLst/>
            </c:spPr>
            <c:extLst>
              <c:ext xmlns:c16="http://schemas.microsoft.com/office/drawing/2014/chart" uri="{C3380CC4-5D6E-409C-BE32-E72D297353CC}">
                <c16:uniqueId val="{00000006-73DB-0149-B764-33D2AFEC9638}"/>
              </c:ext>
            </c:extLst>
          </c:dPt>
          <c:dPt>
            <c:idx val="1"/>
            <c:invertIfNegative val="0"/>
            <c:bubble3D val="0"/>
            <c:spPr>
              <a:solidFill>
                <a:srgbClr val="06B0F0"/>
              </a:solidFill>
              <a:ln>
                <a:noFill/>
              </a:ln>
              <a:effectLst/>
            </c:spPr>
            <c:extLst>
              <c:ext xmlns:c16="http://schemas.microsoft.com/office/drawing/2014/chart" uri="{C3380CC4-5D6E-409C-BE32-E72D297353CC}">
                <c16:uniqueId val="{00000001-1A44-2E40-8C96-E644A37B5D78}"/>
              </c:ext>
            </c:extLst>
          </c:dPt>
          <c:dPt>
            <c:idx val="2"/>
            <c:invertIfNegative val="0"/>
            <c:bubble3D val="0"/>
            <c:spPr>
              <a:solidFill>
                <a:srgbClr val="FFC000"/>
              </a:solidFill>
              <a:ln>
                <a:noFill/>
              </a:ln>
              <a:effectLst/>
            </c:spPr>
            <c:extLst>
              <c:ext xmlns:c16="http://schemas.microsoft.com/office/drawing/2014/chart" uri="{C3380CC4-5D6E-409C-BE32-E72D297353CC}">
                <c16:uniqueId val="{00000002-1A44-2E40-8C96-E644A37B5D78}"/>
              </c:ext>
            </c:extLst>
          </c:dPt>
          <c:dPt>
            <c:idx val="3"/>
            <c:invertIfNegative val="0"/>
            <c:bubble3D val="0"/>
            <c:spPr>
              <a:solidFill>
                <a:srgbClr val="1E1E1E"/>
              </a:solidFill>
              <a:ln>
                <a:noFill/>
              </a:ln>
              <a:effectLst/>
            </c:spPr>
            <c:extLst>
              <c:ext xmlns:c16="http://schemas.microsoft.com/office/drawing/2014/chart" uri="{C3380CC4-5D6E-409C-BE32-E72D297353CC}">
                <c16:uniqueId val="{00000003-1A44-2E40-8C96-E644A37B5D78}"/>
              </c:ext>
            </c:extLst>
          </c:dPt>
          <c:dLbls>
            <c:dLbl>
              <c:idx val="0"/>
              <c:numFmt formatCode="#,##0;#,##0" sourceLinked="0"/>
              <c:spPr>
                <a:noFill/>
                <a:ln>
                  <a:noFill/>
                </a:ln>
                <a:effectLst/>
              </c:spPr>
              <c:txPr>
                <a:bodyPr anchorCtr="0"/>
                <a:lstStyle/>
                <a:p>
                  <a:pPr algn="ctr">
                    <a:defRPr lang="es-CL" sz="1400" b="1" i="0" u="none" strike="noStrike" kern="1200" baseline="0">
                      <a:solidFill>
                        <a:srgbClr val="ABD6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6-73DB-0149-B764-33D2AFEC9638}"/>
                </c:ext>
              </c:extLst>
            </c:dLbl>
            <c:dLbl>
              <c:idx val="1"/>
              <c:numFmt formatCode="#,##0;#,##0" sourceLinked="0"/>
              <c:spPr>
                <a:noFill/>
                <a:ln>
                  <a:noFill/>
                </a:ln>
                <a:effectLst/>
              </c:spPr>
              <c:txPr>
                <a:bodyPr anchorCtr="0"/>
                <a:lstStyle/>
                <a:p>
                  <a:pPr algn="ctr">
                    <a:defRPr lang="es-CL" sz="1400" b="1" i="0" u="none" strike="noStrike" kern="1200" baseline="0">
                      <a:solidFill>
                        <a:srgbClr val="06B0F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1-1A44-2E40-8C96-E644A37B5D78}"/>
                </c:ext>
              </c:extLst>
            </c:dLbl>
            <c:dLbl>
              <c:idx val="2"/>
              <c:numFmt formatCode="#,##0;#,##0" sourceLinked="0"/>
              <c:spPr>
                <a:noFill/>
                <a:ln>
                  <a:noFill/>
                </a:ln>
                <a:effectLst/>
              </c:spPr>
              <c:txPr>
                <a:bodyPr anchorCtr="0"/>
                <a:lstStyle/>
                <a:p>
                  <a:pPr algn="ctr">
                    <a:defRPr lang="es-CL" sz="1400" b="1" i="0" u="none" strike="noStrike" kern="1200" baseline="0">
                      <a:solidFill>
                        <a:srgbClr val="FFC0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2-1A44-2E40-8C96-E644A37B5D78}"/>
                </c:ext>
              </c:extLst>
            </c:dLbl>
            <c:dLbl>
              <c:idx val="3"/>
              <c:numFmt formatCode="#,##0;#,##0" sourceLinked="0"/>
              <c:spPr>
                <a:noFill/>
                <a:ln>
                  <a:noFill/>
                </a:ln>
                <a:effectLst/>
              </c:spPr>
              <c:txPr>
                <a:bodyPr anchorCtr="0"/>
                <a:lstStyle/>
                <a:p>
                  <a:pPr algn="ctr">
                    <a:defRPr lang="es-CL" sz="1400" b="1" i="0" u="none" strike="noStrike" kern="1200" baseline="0">
                      <a:solidFill>
                        <a:srgbClr val="1E1E1E"/>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3-1A44-2E40-8C96-E644A37B5D78}"/>
                </c:ext>
              </c:extLst>
            </c:dLbl>
            <c:numFmt formatCode="#,##0;#,##0" sourceLinked="0"/>
            <c:spPr>
              <a:noFill/>
              <a:ln>
                <a:noFill/>
              </a:ln>
              <a:effectLst/>
            </c:spPr>
            <c:txPr>
              <a:bodyPr anchorCtr="0"/>
              <a:lstStyle/>
              <a:p>
                <a:pPr algn="ctr">
                  <a:defRPr lang="es-CL" sz="1400" b="1" i="0" u="none" strike="noStrike" kern="1200" baseline="0">
                    <a:solidFill>
                      <a:schemeClr val="tx1"/>
                    </a:solidFill>
                    <a:latin typeface="Poppins" pitchFamily="2" charset="77"/>
                    <a:ea typeface="+mn-ea"/>
                    <a:cs typeface="Poppins" pitchFamily="2" charset="77"/>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Hoja1!$A$2:$A$5</c:f>
              <c:strCache>
                <c:ptCount val="4"/>
                <c:pt idx="0">
                  <c:v>Falabella</c:v>
                </c:pt>
                <c:pt idx="1">
                  <c:v>Paris</c:v>
                </c:pt>
                <c:pt idx="2">
                  <c:v>Mercado libre</c:v>
                </c:pt>
                <c:pt idx="3">
                  <c:v>Ripley</c:v>
                </c:pt>
              </c:strCache>
            </c:strRef>
          </c:cat>
          <c:val>
            <c:numRef>
              <c:f>Hoja1!$B$2:$B$5</c:f>
              <c:numCache>
                <c:formatCode>0</c:formatCode>
                <c:ptCount val="4"/>
                <c:pt idx="0">
                  <c:v>68</c:v>
                </c:pt>
                <c:pt idx="1">
                  <c:v>59</c:v>
                </c:pt>
                <c:pt idx="2">
                  <c:v>52</c:v>
                </c:pt>
                <c:pt idx="3">
                  <c:v>51</c:v>
                </c:pt>
              </c:numCache>
            </c:numRef>
          </c:val>
          <c:extLst xmlns:c15="http://schemas.microsoft.com/office/drawing/2012/chart">
            <c:ext xmlns:c16="http://schemas.microsoft.com/office/drawing/2014/chart" uri="{C3380CC4-5D6E-409C-BE32-E72D297353CC}">
              <c16:uniqueId val="{00000000-1A44-2E40-8C96-E644A37B5D78}"/>
            </c:ext>
          </c:extLst>
        </c:ser>
        <c:dLbls>
          <c:showLegendKey val="0"/>
          <c:showVal val="0"/>
          <c:showCatName val="0"/>
          <c:showSerName val="0"/>
          <c:showPercent val="0"/>
          <c:showBubbleSize val="0"/>
        </c:dLbls>
        <c:gapWidth val="100"/>
        <c:axId val="437294512"/>
        <c:axId val="437296080"/>
        <c:extLst/>
      </c:barChart>
      <c:catAx>
        <c:axId val="437294512"/>
        <c:scaling>
          <c:orientation val="maxMin"/>
        </c:scaling>
        <c:delete val="1"/>
        <c:axPos val="l"/>
        <c:numFmt formatCode="General" sourceLinked="0"/>
        <c:majorTickMark val="out"/>
        <c:minorTickMark val="none"/>
        <c:tickLblPos val="low"/>
        <c:crossAx val="437296080"/>
        <c:crosses val="autoZero"/>
        <c:auto val="1"/>
        <c:lblAlgn val="ctr"/>
        <c:lblOffset val="200"/>
        <c:noMultiLvlLbl val="0"/>
      </c:catAx>
      <c:valAx>
        <c:axId val="437296080"/>
        <c:scaling>
          <c:orientation val="minMax"/>
          <c:max val="105"/>
          <c:min val="0"/>
        </c:scaling>
        <c:delete val="1"/>
        <c:axPos val="t"/>
        <c:numFmt formatCode="#,##0.00" sourceLinked="0"/>
        <c:majorTickMark val="out"/>
        <c:minorTickMark val="none"/>
        <c:tickLblPos val="nextTo"/>
        <c:crossAx val="43729451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12345418850803"/>
          <c:y val="9.4102750529895998E-3"/>
          <c:w val="0.50225489755536723"/>
          <c:h val="0.99058972494701036"/>
        </c:manualLayout>
      </c:layout>
      <c:barChart>
        <c:barDir val="bar"/>
        <c:grouping val="clustered"/>
        <c:varyColors val="0"/>
        <c:ser>
          <c:idx val="0"/>
          <c:order val="0"/>
          <c:tx>
            <c:strRef>
              <c:f>Hoja1!$B$1</c:f>
              <c:strCache>
                <c:ptCount val="1"/>
                <c:pt idx="0">
                  <c:v>Primera mención </c:v>
                </c:pt>
              </c:strCache>
            </c:strRef>
          </c:tx>
          <c:spPr>
            <a:solidFill>
              <a:sysClr val="windowText" lastClr="000000"/>
            </a:solidFill>
            <a:ln>
              <a:noFill/>
            </a:ln>
            <a:effectLst/>
          </c:spPr>
          <c:invertIfNegative val="0"/>
          <c:dPt>
            <c:idx val="0"/>
            <c:invertIfNegative val="0"/>
            <c:bubble3D val="0"/>
            <c:spPr>
              <a:solidFill>
                <a:srgbClr val="ABD600"/>
              </a:solidFill>
              <a:ln>
                <a:noFill/>
              </a:ln>
              <a:effectLst/>
            </c:spPr>
            <c:extLst>
              <c:ext xmlns:c16="http://schemas.microsoft.com/office/drawing/2014/chart" uri="{C3380CC4-5D6E-409C-BE32-E72D297353CC}">
                <c16:uniqueId val="{00000006-C210-7F49-9703-F9DF683B2933}"/>
              </c:ext>
            </c:extLst>
          </c:dPt>
          <c:dPt>
            <c:idx val="1"/>
            <c:invertIfNegative val="0"/>
            <c:bubble3D val="0"/>
            <c:spPr>
              <a:solidFill>
                <a:srgbClr val="06B0F0"/>
              </a:solidFill>
              <a:ln>
                <a:noFill/>
              </a:ln>
              <a:effectLst/>
            </c:spPr>
            <c:extLst>
              <c:ext xmlns:c16="http://schemas.microsoft.com/office/drawing/2014/chart" uri="{C3380CC4-5D6E-409C-BE32-E72D297353CC}">
                <c16:uniqueId val="{00000001-1A44-2E40-8C96-E644A37B5D78}"/>
              </c:ext>
            </c:extLst>
          </c:dPt>
          <c:dPt>
            <c:idx val="2"/>
            <c:invertIfNegative val="0"/>
            <c:bubble3D val="0"/>
            <c:spPr>
              <a:solidFill>
                <a:srgbClr val="FFC000"/>
              </a:solidFill>
              <a:ln>
                <a:noFill/>
              </a:ln>
              <a:effectLst/>
            </c:spPr>
            <c:extLst>
              <c:ext xmlns:c16="http://schemas.microsoft.com/office/drawing/2014/chart" uri="{C3380CC4-5D6E-409C-BE32-E72D297353CC}">
                <c16:uniqueId val="{00000002-1A44-2E40-8C96-E644A37B5D78}"/>
              </c:ext>
            </c:extLst>
          </c:dPt>
          <c:dPt>
            <c:idx val="3"/>
            <c:invertIfNegative val="0"/>
            <c:bubble3D val="0"/>
            <c:spPr>
              <a:solidFill>
                <a:srgbClr val="1E1E1E"/>
              </a:solidFill>
              <a:ln>
                <a:noFill/>
              </a:ln>
              <a:effectLst/>
            </c:spPr>
            <c:extLst>
              <c:ext xmlns:c16="http://schemas.microsoft.com/office/drawing/2014/chart" uri="{C3380CC4-5D6E-409C-BE32-E72D297353CC}">
                <c16:uniqueId val="{00000003-1A44-2E40-8C96-E644A37B5D78}"/>
              </c:ext>
            </c:extLst>
          </c:dPt>
          <c:dLbls>
            <c:dLbl>
              <c:idx val="0"/>
              <c:numFmt formatCode="#,##0;#,##0" sourceLinked="0"/>
              <c:spPr>
                <a:noFill/>
                <a:ln>
                  <a:noFill/>
                </a:ln>
                <a:effectLst/>
              </c:spPr>
              <c:txPr>
                <a:bodyPr anchorCtr="0"/>
                <a:lstStyle/>
                <a:p>
                  <a:pPr algn="ctr">
                    <a:defRPr lang="es-CL" sz="1400" b="1" i="0" u="none" strike="noStrike" kern="1200" baseline="0">
                      <a:solidFill>
                        <a:srgbClr val="ABD6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6-C210-7F49-9703-F9DF683B2933}"/>
                </c:ext>
              </c:extLst>
            </c:dLbl>
            <c:dLbl>
              <c:idx val="1"/>
              <c:numFmt formatCode="#,##0;#,##0" sourceLinked="0"/>
              <c:spPr>
                <a:noFill/>
                <a:ln>
                  <a:noFill/>
                </a:ln>
                <a:effectLst/>
              </c:spPr>
              <c:txPr>
                <a:bodyPr anchorCtr="0"/>
                <a:lstStyle/>
                <a:p>
                  <a:pPr algn="ctr">
                    <a:defRPr lang="es-CL" sz="1400" b="1" i="0" u="none" strike="noStrike" kern="1200" baseline="0">
                      <a:solidFill>
                        <a:srgbClr val="06B0F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1-1A44-2E40-8C96-E644A37B5D78}"/>
                </c:ext>
              </c:extLst>
            </c:dLbl>
            <c:dLbl>
              <c:idx val="2"/>
              <c:numFmt formatCode="#,##0;#,##0" sourceLinked="0"/>
              <c:spPr>
                <a:noFill/>
                <a:ln>
                  <a:noFill/>
                </a:ln>
                <a:effectLst/>
              </c:spPr>
              <c:txPr>
                <a:bodyPr anchorCtr="0"/>
                <a:lstStyle/>
                <a:p>
                  <a:pPr algn="ctr">
                    <a:defRPr lang="es-CL" sz="1400" b="1" i="0" u="none" strike="noStrike" kern="1200" baseline="0">
                      <a:solidFill>
                        <a:srgbClr val="FFC0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2-1A44-2E40-8C96-E644A37B5D78}"/>
                </c:ext>
              </c:extLst>
            </c:dLbl>
            <c:dLbl>
              <c:idx val="3"/>
              <c:numFmt formatCode="#,##0;#,##0" sourceLinked="0"/>
              <c:spPr>
                <a:noFill/>
                <a:ln>
                  <a:noFill/>
                </a:ln>
                <a:effectLst/>
              </c:spPr>
              <c:txPr>
                <a:bodyPr anchorCtr="0"/>
                <a:lstStyle/>
                <a:p>
                  <a:pPr algn="ctr">
                    <a:defRPr lang="es-CL" sz="1400" b="1" i="0" u="none" strike="noStrike" kern="1200" baseline="0">
                      <a:solidFill>
                        <a:srgbClr val="1E1E1E"/>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3-1A44-2E40-8C96-E644A37B5D78}"/>
                </c:ext>
              </c:extLst>
            </c:dLbl>
            <c:numFmt formatCode="#,##0;#,##0" sourceLinked="0"/>
            <c:spPr>
              <a:noFill/>
              <a:ln>
                <a:noFill/>
              </a:ln>
              <a:effectLst/>
            </c:spPr>
            <c:txPr>
              <a:bodyPr anchorCtr="0"/>
              <a:lstStyle/>
              <a:p>
                <a:pPr algn="ctr">
                  <a:defRPr lang="es-CL" sz="1400" b="1" i="0" u="none" strike="noStrike" kern="1200" baseline="0">
                    <a:solidFill>
                      <a:schemeClr val="tx1"/>
                    </a:solidFill>
                    <a:latin typeface="Poppins" pitchFamily="2" charset="77"/>
                    <a:ea typeface="+mn-ea"/>
                    <a:cs typeface="Poppins" pitchFamily="2" charset="77"/>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Hoja1!$A$2:$A$5</c:f>
              <c:strCache>
                <c:ptCount val="4"/>
                <c:pt idx="0">
                  <c:v>Falabella</c:v>
                </c:pt>
                <c:pt idx="1">
                  <c:v>Paris</c:v>
                </c:pt>
                <c:pt idx="2">
                  <c:v>Mercado libre</c:v>
                </c:pt>
                <c:pt idx="3">
                  <c:v>Ripley</c:v>
                </c:pt>
              </c:strCache>
            </c:strRef>
          </c:cat>
          <c:val>
            <c:numRef>
              <c:f>Hoja1!$B$2:$B$5</c:f>
              <c:numCache>
                <c:formatCode>0</c:formatCode>
                <c:ptCount val="4"/>
                <c:pt idx="0">
                  <c:v>80</c:v>
                </c:pt>
                <c:pt idx="1">
                  <c:v>70</c:v>
                </c:pt>
                <c:pt idx="2">
                  <c:v>39</c:v>
                </c:pt>
                <c:pt idx="3">
                  <c:v>61</c:v>
                </c:pt>
              </c:numCache>
            </c:numRef>
          </c:val>
          <c:extLst xmlns:c15="http://schemas.microsoft.com/office/drawing/2012/chart">
            <c:ext xmlns:c16="http://schemas.microsoft.com/office/drawing/2014/chart" uri="{C3380CC4-5D6E-409C-BE32-E72D297353CC}">
              <c16:uniqueId val="{00000000-1A44-2E40-8C96-E644A37B5D78}"/>
            </c:ext>
          </c:extLst>
        </c:ser>
        <c:dLbls>
          <c:showLegendKey val="0"/>
          <c:showVal val="0"/>
          <c:showCatName val="0"/>
          <c:showSerName val="0"/>
          <c:showPercent val="0"/>
          <c:showBubbleSize val="0"/>
        </c:dLbls>
        <c:gapWidth val="100"/>
        <c:axId val="437294512"/>
        <c:axId val="437296080"/>
        <c:extLst/>
      </c:barChart>
      <c:catAx>
        <c:axId val="437294512"/>
        <c:scaling>
          <c:orientation val="maxMin"/>
        </c:scaling>
        <c:delete val="1"/>
        <c:axPos val="l"/>
        <c:numFmt formatCode="General" sourceLinked="0"/>
        <c:majorTickMark val="out"/>
        <c:minorTickMark val="none"/>
        <c:tickLblPos val="low"/>
        <c:crossAx val="437296080"/>
        <c:crosses val="autoZero"/>
        <c:auto val="1"/>
        <c:lblAlgn val="ctr"/>
        <c:lblOffset val="200"/>
        <c:noMultiLvlLbl val="0"/>
      </c:catAx>
      <c:valAx>
        <c:axId val="437296080"/>
        <c:scaling>
          <c:orientation val="minMax"/>
          <c:max val="105"/>
          <c:min val="0"/>
        </c:scaling>
        <c:delete val="1"/>
        <c:axPos val="t"/>
        <c:numFmt formatCode="#,##0.00" sourceLinked="0"/>
        <c:majorTickMark val="out"/>
        <c:minorTickMark val="none"/>
        <c:tickLblPos val="nextTo"/>
        <c:crossAx val="43729451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12345418850803"/>
          <c:y val="9.4102750529895998E-3"/>
          <c:w val="0.50225489755536723"/>
          <c:h val="0.99058972494701036"/>
        </c:manualLayout>
      </c:layout>
      <c:barChart>
        <c:barDir val="bar"/>
        <c:grouping val="clustered"/>
        <c:varyColors val="0"/>
        <c:ser>
          <c:idx val="0"/>
          <c:order val="0"/>
          <c:tx>
            <c:strRef>
              <c:f>Hoja1!$B$1</c:f>
              <c:strCache>
                <c:ptCount val="1"/>
                <c:pt idx="0">
                  <c:v>Primera mención </c:v>
                </c:pt>
              </c:strCache>
            </c:strRef>
          </c:tx>
          <c:spPr>
            <a:solidFill>
              <a:srgbClr val="ABD600"/>
            </a:solidFill>
            <a:ln>
              <a:noFill/>
            </a:ln>
            <a:effectLst/>
          </c:spPr>
          <c:invertIfNegative val="0"/>
          <c:dPt>
            <c:idx val="1"/>
            <c:invertIfNegative val="0"/>
            <c:bubble3D val="0"/>
            <c:spPr>
              <a:solidFill>
                <a:srgbClr val="06B0F0"/>
              </a:solidFill>
              <a:ln>
                <a:noFill/>
              </a:ln>
              <a:effectLst/>
            </c:spPr>
            <c:extLst>
              <c:ext xmlns:c16="http://schemas.microsoft.com/office/drawing/2014/chart" uri="{C3380CC4-5D6E-409C-BE32-E72D297353CC}">
                <c16:uniqueId val="{00000001-1A44-2E40-8C96-E644A37B5D78}"/>
              </c:ext>
            </c:extLst>
          </c:dPt>
          <c:dPt>
            <c:idx val="2"/>
            <c:invertIfNegative val="0"/>
            <c:bubble3D val="0"/>
            <c:spPr>
              <a:solidFill>
                <a:srgbClr val="FFC000"/>
              </a:solidFill>
              <a:ln>
                <a:noFill/>
              </a:ln>
              <a:effectLst/>
            </c:spPr>
            <c:extLst>
              <c:ext xmlns:c16="http://schemas.microsoft.com/office/drawing/2014/chart" uri="{C3380CC4-5D6E-409C-BE32-E72D297353CC}">
                <c16:uniqueId val="{00000002-1A44-2E40-8C96-E644A37B5D78}"/>
              </c:ext>
            </c:extLst>
          </c:dPt>
          <c:dPt>
            <c:idx val="3"/>
            <c:invertIfNegative val="0"/>
            <c:bubble3D val="0"/>
            <c:spPr>
              <a:solidFill>
                <a:srgbClr val="1E1E1E"/>
              </a:solidFill>
              <a:ln>
                <a:noFill/>
              </a:ln>
              <a:effectLst/>
            </c:spPr>
            <c:extLst>
              <c:ext xmlns:c16="http://schemas.microsoft.com/office/drawing/2014/chart" uri="{C3380CC4-5D6E-409C-BE32-E72D297353CC}">
                <c16:uniqueId val="{00000003-1A44-2E40-8C96-E644A37B5D78}"/>
              </c:ext>
            </c:extLst>
          </c:dPt>
          <c:dLbls>
            <c:dLbl>
              <c:idx val="0"/>
              <c:numFmt formatCode="#,##0;#,##0" sourceLinked="0"/>
              <c:spPr>
                <a:noFill/>
                <a:ln>
                  <a:noFill/>
                </a:ln>
                <a:effectLst/>
              </c:spPr>
              <c:txPr>
                <a:bodyPr anchorCtr="0"/>
                <a:lstStyle/>
                <a:p>
                  <a:pPr algn="ctr">
                    <a:defRPr lang="es-CL" sz="1400" b="1" i="0" u="none" strike="noStrike" kern="1200" baseline="0">
                      <a:solidFill>
                        <a:srgbClr val="ABD6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6-8165-F348-B4FD-869F53373F43}"/>
                </c:ext>
              </c:extLst>
            </c:dLbl>
            <c:dLbl>
              <c:idx val="1"/>
              <c:numFmt formatCode="#,##0;#,##0" sourceLinked="0"/>
              <c:spPr>
                <a:noFill/>
                <a:ln>
                  <a:noFill/>
                </a:ln>
                <a:effectLst/>
              </c:spPr>
              <c:txPr>
                <a:bodyPr anchorCtr="0"/>
                <a:lstStyle/>
                <a:p>
                  <a:pPr algn="ctr">
                    <a:defRPr lang="es-CL" sz="1400" b="1" i="0" u="none" strike="noStrike" kern="1200" baseline="0">
                      <a:solidFill>
                        <a:srgbClr val="06B0F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1-1A44-2E40-8C96-E644A37B5D78}"/>
                </c:ext>
              </c:extLst>
            </c:dLbl>
            <c:dLbl>
              <c:idx val="2"/>
              <c:numFmt formatCode="#,##0;#,##0" sourceLinked="0"/>
              <c:spPr>
                <a:noFill/>
                <a:ln>
                  <a:noFill/>
                </a:ln>
                <a:effectLst/>
              </c:spPr>
              <c:txPr>
                <a:bodyPr anchorCtr="0"/>
                <a:lstStyle/>
                <a:p>
                  <a:pPr algn="ctr">
                    <a:defRPr lang="es-CL" sz="1400" b="1" i="0" u="none" strike="noStrike" kern="1200" baseline="0">
                      <a:solidFill>
                        <a:srgbClr val="FFC0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2-1A44-2E40-8C96-E644A37B5D78}"/>
                </c:ext>
              </c:extLst>
            </c:dLbl>
            <c:dLbl>
              <c:idx val="3"/>
              <c:numFmt formatCode="#,##0;#,##0" sourceLinked="0"/>
              <c:spPr>
                <a:noFill/>
                <a:ln>
                  <a:noFill/>
                </a:ln>
                <a:effectLst/>
              </c:spPr>
              <c:txPr>
                <a:bodyPr anchorCtr="0"/>
                <a:lstStyle/>
                <a:p>
                  <a:pPr algn="ctr">
                    <a:defRPr lang="es-CL" sz="1400" b="1" i="0" u="none" strike="noStrike" kern="1200" baseline="0">
                      <a:solidFill>
                        <a:srgbClr val="1E1E1E"/>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3-1A44-2E40-8C96-E644A37B5D78}"/>
                </c:ext>
              </c:extLst>
            </c:dLbl>
            <c:numFmt formatCode="#,##0;#,##0" sourceLinked="0"/>
            <c:spPr>
              <a:noFill/>
              <a:ln>
                <a:noFill/>
              </a:ln>
              <a:effectLst/>
            </c:spPr>
            <c:txPr>
              <a:bodyPr anchorCtr="0"/>
              <a:lstStyle/>
              <a:p>
                <a:pPr algn="ctr">
                  <a:defRPr lang="es-CL" sz="1400" b="1" i="0" u="none" strike="noStrike" kern="1200" baseline="0">
                    <a:solidFill>
                      <a:schemeClr val="tx1"/>
                    </a:solidFill>
                    <a:latin typeface="Poppins" pitchFamily="2" charset="77"/>
                    <a:ea typeface="+mn-ea"/>
                    <a:cs typeface="Poppins" pitchFamily="2" charset="77"/>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Hoja1!$A$2:$A$5</c:f>
              <c:strCache>
                <c:ptCount val="4"/>
                <c:pt idx="0">
                  <c:v>Falabella</c:v>
                </c:pt>
                <c:pt idx="1">
                  <c:v>Paris</c:v>
                </c:pt>
                <c:pt idx="2">
                  <c:v>Mercado libre</c:v>
                </c:pt>
                <c:pt idx="3">
                  <c:v>Ripley</c:v>
                </c:pt>
              </c:strCache>
            </c:strRef>
          </c:cat>
          <c:val>
            <c:numRef>
              <c:f>Hoja1!$B$2:$B$5</c:f>
              <c:numCache>
                <c:formatCode>0</c:formatCode>
                <c:ptCount val="4"/>
                <c:pt idx="0">
                  <c:v>55</c:v>
                </c:pt>
                <c:pt idx="1">
                  <c:v>63</c:v>
                </c:pt>
                <c:pt idx="2">
                  <c:v>61</c:v>
                </c:pt>
                <c:pt idx="3">
                  <c:v>44</c:v>
                </c:pt>
              </c:numCache>
            </c:numRef>
          </c:val>
          <c:extLst xmlns:c15="http://schemas.microsoft.com/office/drawing/2012/chart">
            <c:ext xmlns:c16="http://schemas.microsoft.com/office/drawing/2014/chart" uri="{C3380CC4-5D6E-409C-BE32-E72D297353CC}">
              <c16:uniqueId val="{00000000-1A44-2E40-8C96-E644A37B5D78}"/>
            </c:ext>
          </c:extLst>
        </c:ser>
        <c:dLbls>
          <c:showLegendKey val="0"/>
          <c:showVal val="0"/>
          <c:showCatName val="0"/>
          <c:showSerName val="0"/>
          <c:showPercent val="0"/>
          <c:showBubbleSize val="0"/>
        </c:dLbls>
        <c:gapWidth val="100"/>
        <c:axId val="437294512"/>
        <c:axId val="437296080"/>
        <c:extLst/>
      </c:barChart>
      <c:catAx>
        <c:axId val="437294512"/>
        <c:scaling>
          <c:orientation val="maxMin"/>
        </c:scaling>
        <c:delete val="1"/>
        <c:axPos val="l"/>
        <c:numFmt formatCode="General" sourceLinked="0"/>
        <c:majorTickMark val="out"/>
        <c:minorTickMark val="none"/>
        <c:tickLblPos val="low"/>
        <c:crossAx val="437296080"/>
        <c:crosses val="autoZero"/>
        <c:auto val="1"/>
        <c:lblAlgn val="ctr"/>
        <c:lblOffset val="200"/>
        <c:noMultiLvlLbl val="0"/>
      </c:catAx>
      <c:valAx>
        <c:axId val="437296080"/>
        <c:scaling>
          <c:orientation val="minMax"/>
          <c:max val="105"/>
          <c:min val="0"/>
        </c:scaling>
        <c:delete val="1"/>
        <c:axPos val="t"/>
        <c:numFmt formatCode="#,##0.00" sourceLinked="0"/>
        <c:majorTickMark val="out"/>
        <c:minorTickMark val="none"/>
        <c:tickLblPos val="nextTo"/>
        <c:crossAx val="43729451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12345418850803"/>
          <c:y val="9.4102750529895998E-3"/>
          <c:w val="0.50225489755536723"/>
          <c:h val="0.99058972494701036"/>
        </c:manualLayout>
      </c:layout>
      <c:barChart>
        <c:barDir val="bar"/>
        <c:grouping val="clustered"/>
        <c:varyColors val="0"/>
        <c:ser>
          <c:idx val="0"/>
          <c:order val="0"/>
          <c:tx>
            <c:strRef>
              <c:f>Hoja1!$B$1</c:f>
              <c:strCache>
                <c:ptCount val="1"/>
                <c:pt idx="0">
                  <c:v>Primera mención </c:v>
                </c:pt>
              </c:strCache>
            </c:strRef>
          </c:tx>
          <c:spPr>
            <a:solidFill>
              <a:sysClr val="windowText" lastClr="000000"/>
            </a:solidFill>
            <a:ln>
              <a:noFill/>
            </a:ln>
            <a:effectLst/>
          </c:spPr>
          <c:invertIfNegative val="0"/>
          <c:dPt>
            <c:idx val="0"/>
            <c:invertIfNegative val="0"/>
            <c:bubble3D val="0"/>
            <c:spPr>
              <a:solidFill>
                <a:srgbClr val="ABD600"/>
              </a:solidFill>
              <a:ln>
                <a:noFill/>
              </a:ln>
              <a:effectLst/>
            </c:spPr>
            <c:extLst>
              <c:ext xmlns:c16="http://schemas.microsoft.com/office/drawing/2014/chart" uri="{C3380CC4-5D6E-409C-BE32-E72D297353CC}">
                <c16:uniqueId val="{00000006-81F1-E146-BB17-4708217CCC9C}"/>
              </c:ext>
            </c:extLst>
          </c:dPt>
          <c:dPt>
            <c:idx val="1"/>
            <c:invertIfNegative val="0"/>
            <c:bubble3D val="0"/>
            <c:spPr>
              <a:solidFill>
                <a:srgbClr val="06B0F0"/>
              </a:solidFill>
              <a:ln>
                <a:noFill/>
              </a:ln>
              <a:effectLst/>
            </c:spPr>
            <c:extLst>
              <c:ext xmlns:c16="http://schemas.microsoft.com/office/drawing/2014/chart" uri="{C3380CC4-5D6E-409C-BE32-E72D297353CC}">
                <c16:uniqueId val="{00000001-1A44-2E40-8C96-E644A37B5D78}"/>
              </c:ext>
            </c:extLst>
          </c:dPt>
          <c:dPt>
            <c:idx val="2"/>
            <c:invertIfNegative val="0"/>
            <c:bubble3D val="0"/>
            <c:spPr>
              <a:solidFill>
                <a:srgbClr val="FFC000"/>
              </a:solidFill>
              <a:ln>
                <a:noFill/>
              </a:ln>
              <a:effectLst/>
            </c:spPr>
            <c:extLst>
              <c:ext xmlns:c16="http://schemas.microsoft.com/office/drawing/2014/chart" uri="{C3380CC4-5D6E-409C-BE32-E72D297353CC}">
                <c16:uniqueId val="{00000002-1A44-2E40-8C96-E644A37B5D78}"/>
              </c:ext>
            </c:extLst>
          </c:dPt>
          <c:dPt>
            <c:idx val="3"/>
            <c:invertIfNegative val="0"/>
            <c:bubble3D val="0"/>
            <c:spPr>
              <a:solidFill>
                <a:srgbClr val="1E1E1E"/>
              </a:solidFill>
              <a:ln>
                <a:noFill/>
              </a:ln>
              <a:effectLst/>
            </c:spPr>
            <c:extLst>
              <c:ext xmlns:c16="http://schemas.microsoft.com/office/drawing/2014/chart" uri="{C3380CC4-5D6E-409C-BE32-E72D297353CC}">
                <c16:uniqueId val="{00000003-1A44-2E40-8C96-E644A37B5D78}"/>
              </c:ext>
            </c:extLst>
          </c:dPt>
          <c:dLbls>
            <c:dLbl>
              <c:idx val="1"/>
              <c:numFmt formatCode="#,##0;#,##0" sourceLinked="0"/>
              <c:spPr>
                <a:noFill/>
                <a:ln>
                  <a:noFill/>
                </a:ln>
                <a:effectLst/>
              </c:spPr>
              <c:txPr>
                <a:bodyPr anchorCtr="0"/>
                <a:lstStyle/>
                <a:p>
                  <a:pPr algn="ctr">
                    <a:defRPr lang="es-CL" sz="1400" b="1" i="0" u="none" strike="noStrike" kern="1200" baseline="0">
                      <a:solidFill>
                        <a:srgbClr val="06B0F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1-1A44-2E40-8C96-E644A37B5D78}"/>
                </c:ext>
              </c:extLst>
            </c:dLbl>
            <c:dLbl>
              <c:idx val="2"/>
              <c:numFmt formatCode="#,##0;#,##0" sourceLinked="0"/>
              <c:spPr>
                <a:noFill/>
                <a:ln>
                  <a:noFill/>
                </a:ln>
                <a:effectLst/>
              </c:spPr>
              <c:txPr>
                <a:bodyPr anchorCtr="0"/>
                <a:lstStyle/>
                <a:p>
                  <a:pPr algn="ctr">
                    <a:defRPr lang="es-CL" sz="1400" b="1" i="0" u="none" strike="noStrike" kern="1200" baseline="0">
                      <a:solidFill>
                        <a:srgbClr val="FFC0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2-1A44-2E40-8C96-E644A37B5D78}"/>
                </c:ext>
              </c:extLst>
            </c:dLbl>
            <c:dLbl>
              <c:idx val="3"/>
              <c:numFmt formatCode="#,##0;#,##0" sourceLinked="0"/>
              <c:spPr>
                <a:noFill/>
                <a:ln>
                  <a:noFill/>
                </a:ln>
                <a:effectLst/>
              </c:spPr>
              <c:txPr>
                <a:bodyPr anchorCtr="0"/>
                <a:lstStyle/>
                <a:p>
                  <a:pPr algn="ctr">
                    <a:defRPr lang="es-CL" sz="1400" b="1" i="0" u="none" strike="noStrike" kern="1200" baseline="0">
                      <a:solidFill>
                        <a:srgbClr val="1E1E1E"/>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3-1A44-2E40-8C96-E644A37B5D78}"/>
                </c:ext>
              </c:extLst>
            </c:dLbl>
            <c:numFmt formatCode="#,##0;#,##0" sourceLinked="0"/>
            <c:spPr>
              <a:noFill/>
              <a:ln>
                <a:noFill/>
              </a:ln>
              <a:effectLst/>
            </c:spPr>
            <c:txPr>
              <a:bodyPr anchorCtr="0"/>
              <a:lstStyle/>
              <a:p>
                <a:pPr algn="ctr">
                  <a:defRPr lang="es-CL" sz="1400" b="1" i="0" u="none" strike="noStrike" kern="1200" baseline="0">
                    <a:solidFill>
                      <a:srgbClr val="ABD600"/>
                    </a:solidFill>
                    <a:latin typeface="Poppins" pitchFamily="2" charset="77"/>
                    <a:ea typeface="+mn-ea"/>
                    <a:cs typeface="Poppins" pitchFamily="2" charset="77"/>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Hoja1!$A$2:$A$5</c:f>
              <c:strCache>
                <c:ptCount val="4"/>
                <c:pt idx="0">
                  <c:v>Falabella</c:v>
                </c:pt>
                <c:pt idx="1">
                  <c:v>Paris</c:v>
                </c:pt>
                <c:pt idx="2">
                  <c:v>Mercado libre</c:v>
                </c:pt>
                <c:pt idx="3">
                  <c:v>|</c:v>
                </c:pt>
              </c:strCache>
            </c:strRef>
          </c:cat>
          <c:val>
            <c:numRef>
              <c:f>Hoja1!$B$2:$B$5</c:f>
              <c:numCache>
                <c:formatCode>0</c:formatCode>
                <c:ptCount val="4"/>
                <c:pt idx="0">
                  <c:v>60</c:v>
                </c:pt>
                <c:pt idx="1">
                  <c:v>58</c:v>
                </c:pt>
                <c:pt idx="2">
                  <c:v>52</c:v>
                </c:pt>
                <c:pt idx="3">
                  <c:v>50</c:v>
                </c:pt>
              </c:numCache>
            </c:numRef>
          </c:val>
          <c:extLst xmlns:c15="http://schemas.microsoft.com/office/drawing/2012/chart">
            <c:ext xmlns:c16="http://schemas.microsoft.com/office/drawing/2014/chart" uri="{C3380CC4-5D6E-409C-BE32-E72D297353CC}">
              <c16:uniqueId val="{00000000-1A44-2E40-8C96-E644A37B5D78}"/>
            </c:ext>
          </c:extLst>
        </c:ser>
        <c:dLbls>
          <c:showLegendKey val="0"/>
          <c:showVal val="0"/>
          <c:showCatName val="0"/>
          <c:showSerName val="0"/>
          <c:showPercent val="0"/>
          <c:showBubbleSize val="0"/>
        </c:dLbls>
        <c:gapWidth val="100"/>
        <c:axId val="437294512"/>
        <c:axId val="437296080"/>
        <c:extLst/>
      </c:barChart>
      <c:catAx>
        <c:axId val="437294512"/>
        <c:scaling>
          <c:orientation val="maxMin"/>
        </c:scaling>
        <c:delete val="1"/>
        <c:axPos val="l"/>
        <c:numFmt formatCode="General" sourceLinked="0"/>
        <c:majorTickMark val="out"/>
        <c:minorTickMark val="none"/>
        <c:tickLblPos val="low"/>
        <c:crossAx val="437296080"/>
        <c:crosses val="autoZero"/>
        <c:auto val="1"/>
        <c:lblAlgn val="ctr"/>
        <c:lblOffset val="200"/>
        <c:noMultiLvlLbl val="0"/>
      </c:catAx>
      <c:valAx>
        <c:axId val="437296080"/>
        <c:scaling>
          <c:orientation val="minMax"/>
          <c:max val="105"/>
          <c:min val="0"/>
        </c:scaling>
        <c:delete val="1"/>
        <c:axPos val="t"/>
        <c:numFmt formatCode="#,##0.00" sourceLinked="0"/>
        <c:majorTickMark val="out"/>
        <c:minorTickMark val="none"/>
        <c:tickLblPos val="nextTo"/>
        <c:crossAx val="43729451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12345418850803"/>
          <c:y val="9.4102750529895998E-3"/>
          <c:w val="0.50225489755536723"/>
          <c:h val="0.99058972494701036"/>
        </c:manualLayout>
      </c:layout>
      <c:barChart>
        <c:barDir val="bar"/>
        <c:grouping val="clustered"/>
        <c:varyColors val="0"/>
        <c:ser>
          <c:idx val="0"/>
          <c:order val="0"/>
          <c:tx>
            <c:strRef>
              <c:f>Hoja1!$B$1</c:f>
              <c:strCache>
                <c:ptCount val="1"/>
                <c:pt idx="0">
                  <c:v>Primera mención </c:v>
                </c:pt>
              </c:strCache>
            </c:strRef>
          </c:tx>
          <c:spPr>
            <a:solidFill>
              <a:sysClr val="windowText" lastClr="000000"/>
            </a:solidFill>
            <a:ln>
              <a:noFill/>
            </a:ln>
            <a:effectLst/>
          </c:spPr>
          <c:invertIfNegative val="0"/>
          <c:dPt>
            <c:idx val="0"/>
            <c:invertIfNegative val="0"/>
            <c:bubble3D val="0"/>
            <c:spPr>
              <a:solidFill>
                <a:srgbClr val="ABD600"/>
              </a:solidFill>
              <a:ln>
                <a:noFill/>
              </a:ln>
              <a:effectLst/>
            </c:spPr>
            <c:extLst>
              <c:ext xmlns:c16="http://schemas.microsoft.com/office/drawing/2014/chart" uri="{C3380CC4-5D6E-409C-BE32-E72D297353CC}">
                <c16:uniqueId val="{00000006-9088-1E4B-9FDE-4BDBE9207D8D}"/>
              </c:ext>
            </c:extLst>
          </c:dPt>
          <c:dPt>
            <c:idx val="1"/>
            <c:invertIfNegative val="0"/>
            <c:bubble3D val="0"/>
            <c:spPr>
              <a:solidFill>
                <a:srgbClr val="06B0F0"/>
              </a:solidFill>
              <a:ln>
                <a:noFill/>
              </a:ln>
              <a:effectLst/>
            </c:spPr>
            <c:extLst>
              <c:ext xmlns:c16="http://schemas.microsoft.com/office/drawing/2014/chart" uri="{C3380CC4-5D6E-409C-BE32-E72D297353CC}">
                <c16:uniqueId val="{00000001-1A44-2E40-8C96-E644A37B5D78}"/>
              </c:ext>
            </c:extLst>
          </c:dPt>
          <c:dPt>
            <c:idx val="2"/>
            <c:invertIfNegative val="0"/>
            <c:bubble3D val="0"/>
            <c:spPr>
              <a:solidFill>
                <a:srgbClr val="FFC000"/>
              </a:solidFill>
              <a:ln>
                <a:noFill/>
              </a:ln>
              <a:effectLst/>
            </c:spPr>
            <c:extLst>
              <c:ext xmlns:c16="http://schemas.microsoft.com/office/drawing/2014/chart" uri="{C3380CC4-5D6E-409C-BE32-E72D297353CC}">
                <c16:uniqueId val="{00000002-1A44-2E40-8C96-E644A37B5D78}"/>
              </c:ext>
            </c:extLst>
          </c:dPt>
          <c:dPt>
            <c:idx val="3"/>
            <c:invertIfNegative val="0"/>
            <c:bubble3D val="0"/>
            <c:spPr>
              <a:solidFill>
                <a:srgbClr val="1E1E1E"/>
              </a:solidFill>
              <a:ln>
                <a:noFill/>
              </a:ln>
              <a:effectLst/>
            </c:spPr>
            <c:extLst>
              <c:ext xmlns:c16="http://schemas.microsoft.com/office/drawing/2014/chart" uri="{C3380CC4-5D6E-409C-BE32-E72D297353CC}">
                <c16:uniqueId val="{00000003-1A44-2E40-8C96-E644A37B5D78}"/>
              </c:ext>
            </c:extLst>
          </c:dPt>
          <c:dLbls>
            <c:dLbl>
              <c:idx val="0"/>
              <c:numFmt formatCode="#,##0;#,##0" sourceLinked="0"/>
              <c:spPr>
                <a:noFill/>
                <a:ln>
                  <a:noFill/>
                </a:ln>
                <a:effectLst/>
              </c:spPr>
              <c:txPr>
                <a:bodyPr anchorCtr="0"/>
                <a:lstStyle/>
                <a:p>
                  <a:pPr algn="ctr">
                    <a:defRPr lang="es-CL" sz="1400" b="1" i="0" u="none" strike="noStrike" kern="1200" baseline="0">
                      <a:solidFill>
                        <a:srgbClr val="ABD6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6-9088-1E4B-9FDE-4BDBE9207D8D}"/>
                </c:ext>
              </c:extLst>
            </c:dLbl>
            <c:dLbl>
              <c:idx val="1"/>
              <c:numFmt formatCode="#,##0;#,##0" sourceLinked="0"/>
              <c:spPr>
                <a:noFill/>
                <a:ln>
                  <a:noFill/>
                </a:ln>
                <a:effectLst/>
              </c:spPr>
              <c:txPr>
                <a:bodyPr anchorCtr="0"/>
                <a:lstStyle/>
                <a:p>
                  <a:pPr algn="ctr">
                    <a:defRPr lang="es-CL" sz="1400" b="1" i="0" u="none" strike="noStrike" kern="1200" baseline="0">
                      <a:solidFill>
                        <a:srgbClr val="06B0F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1-1A44-2E40-8C96-E644A37B5D78}"/>
                </c:ext>
              </c:extLst>
            </c:dLbl>
            <c:dLbl>
              <c:idx val="2"/>
              <c:numFmt formatCode="#,##0;#,##0" sourceLinked="0"/>
              <c:spPr>
                <a:noFill/>
                <a:ln>
                  <a:noFill/>
                </a:ln>
                <a:effectLst/>
              </c:spPr>
              <c:txPr>
                <a:bodyPr anchorCtr="0"/>
                <a:lstStyle/>
                <a:p>
                  <a:pPr algn="ctr">
                    <a:defRPr lang="es-CL" sz="1400" b="1" i="0" u="none" strike="noStrike" kern="1200" baseline="0">
                      <a:solidFill>
                        <a:srgbClr val="FFC000"/>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2-1A44-2E40-8C96-E644A37B5D78}"/>
                </c:ext>
              </c:extLst>
            </c:dLbl>
            <c:dLbl>
              <c:idx val="3"/>
              <c:numFmt formatCode="#,##0;#,##0" sourceLinked="0"/>
              <c:spPr>
                <a:noFill/>
                <a:ln>
                  <a:noFill/>
                </a:ln>
                <a:effectLst/>
              </c:spPr>
              <c:txPr>
                <a:bodyPr anchorCtr="0"/>
                <a:lstStyle/>
                <a:p>
                  <a:pPr algn="ctr">
                    <a:defRPr lang="es-CL" sz="1400" b="1" i="0" u="none" strike="noStrike" kern="1200" baseline="0">
                      <a:solidFill>
                        <a:srgbClr val="1E1E1E"/>
                      </a:solidFill>
                      <a:latin typeface="Poppins" pitchFamily="2" charset="77"/>
                      <a:ea typeface="+mn-ea"/>
                      <a:cs typeface="Poppins" pitchFamily="2" charset="77"/>
                    </a:defRPr>
                  </a:pPr>
                  <a:endParaRPr lang="es-CL"/>
                </a:p>
              </c:txPr>
              <c:showLegendKey val="0"/>
              <c:showVal val="1"/>
              <c:showCatName val="0"/>
              <c:showSerName val="0"/>
              <c:showPercent val="0"/>
              <c:showBubbleSize val="0"/>
              <c:extLst>
                <c:ext xmlns:c16="http://schemas.microsoft.com/office/drawing/2014/chart" uri="{C3380CC4-5D6E-409C-BE32-E72D297353CC}">
                  <c16:uniqueId val="{00000003-1A44-2E40-8C96-E644A37B5D78}"/>
                </c:ext>
              </c:extLst>
            </c:dLbl>
            <c:numFmt formatCode="#,##0;#,##0" sourceLinked="0"/>
            <c:spPr>
              <a:noFill/>
              <a:ln>
                <a:noFill/>
              </a:ln>
              <a:effectLst/>
            </c:spPr>
            <c:txPr>
              <a:bodyPr anchorCtr="0"/>
              <a:lstStyle/>
              <a:p>
                <a:pPr algn="ctr">
                  <a:defRPr lang="es-CL" sz="1400" b="1" i="0" u="none" strike="noStrike" kern="1200" baseline="0">
                    <a:solidFill>
                      <a:schemeClr val="tx1"/>
                    </a:solidFill>
                    <a:latin typeface="Poppins" pitchFamily="2" charset="77"/>
                    <a:ea typeface="+mn-ea"/>
                    <a:cs typeface="Poppins" pitchFamily="2" charset="77"/>
                  </a:defRPr>
                </a:pPr>
                <a:endParaRPr lang="es-C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Hoja1!$A$2:$A$5</c:f>
              <c:strCache>
                <c:ptCount val="4"/>
                <c:pt idx="0">
                  <c:v>Falabella</c:v>
                </c:pt>
                <c:pt idx="1">
                  <c:v>Paris</c:v>
                </c:pt>
                <c:pt idx="2">
                  <c:v>Mercado libre</c:v>
                </c:pt>
                <c:pt idx="3">
                  <c:v>Ripley</c:v>
                </c:pt>
              </c:strCache>
            </c:strRef>
          </c:cat>
          <c:val>
            <c:numRef>
              <c:f>Hoja1!$B$2:$B$5</c:f>
              <c:numCache>
                <c:formatCode>0</c:formatCode>
                <c:ptCount val="4"/>
                <c:pt idx="0">
                  <c:v>72</c:v>
                </c:pt>
                <c:pt idx="1">
                  <c:v>66</c:v>
                </c:pt>
                <c:pt idx="2">
                  <c:v>67</c:v>
                </c:pt>
                <c:pt idx="3">
                  <c:v>57</c:v>
                </c:pt>
              </c:numCache>
            </c:numRef>
          </c:val>
          <c:extLst xmlns:c15="http://schemas.microsoft.com/office/drawing/2012/chart">
            <c:ext xmlns:c16="http://schemas.microsoft.com/office/drawing/2014/chart" uri="{C3380CC4-5D6E-409C-BE32-E72D297353CC}">
              <c16:uniqueId val="{00000000-1A44-2E40-8C96-E644A37B5D78}"/>
            </c:ext>
          </c:extLst>
        </c:ser>
        <c:dLbls>
          <c:showLegendKey val="0"/>
          <c:showVal val="0"/>
          <c:showCatName val="0"/>
          <c:showSerName val="0"/>
          <c:showPercent val="0"/>
          <c:showBubbleSize val="0"/>
        </c:dLbls>
        <c:gapWidth val="100"/>
        <c:axId val="437294512"/>
        <c:axId val="437296080"/>
        <c:extLst/>
      </c:barChart>
      <c:catAx>
        <c:axId val="437294512"/>
        <c:scaling>
          <c:orientation val="maxMin"/>
        </c:scaling>
        <c:delete val="1"/>
        <c:axPos val="l"/>
        <c:numFmt formatCode="General" sourceLinked="0"/>
        <c:majorTickMark val="out"/>
        <c:minorTickMark val="none"/>
        <c:tickLblPos val="low"/>
        <c:crossAx val="437296080"/>
        <c:crosses val="autoZero"/>
        <c:auto val="1"/>
        <c:lblAlgn val="ctr"/>
        <c:lblOffset val="200"/>
        <c:noMultiLvlLbl val="0"/>
      </c:catAx>
      <c:valAx>
        <c:axId val="437296080"/>
        <c:scaling>
          <c:orientation val="minMax"/>
          <c:max val="105"/>
          <c:min val="0"/>
        </c:scaling>
        <c:delete val="1"/>
        <c:axPos val="t"/>
        <c:numFmt formatCode="#,##0.00" sourceLinked="0"/>
        <c:majorTickMark val="out"/>
        <c:minorTickMark val="none"/>
        <c:tickLblPos val="nextTo"/>
        <c:crossAx val="43729451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86851824281893E-3"/>
          <c:y val="9.9756917949335791E-2"/>
          <c:w val="0.9904312403869977"/>
          <c:h val="0.72838808833175928"/>
        </c:manualLayout>
      </c:layout>
      <c:barChart>
        <c:barDir val="col"/>
        <c:grouping val="clustered"/>
        <c:varyColors val="0"/>
        <c:ser>
          <c:idx val="0"/>
          <c:order val="0"/>
          <c:tx>
            <c:strRef>
              <c:f>Hoja1!$B$1</c:f>
              <c:strCache>
                <c:ptCount val="1"/>
                <c:pt idx="0">
                  <c:v>Sí</c:v>
                </c:pt>
              </c:strCache>
            </c:strRef>
          </c:tx>
          <c:spPr>
            <a:solidFill>
              <a:srgbClr val="07A7F0"/>
            </a:solidFill>
            <a:ln>
              <a:noFill/>
            </a:ln>
            <a:effectLst/>
          </c:spPr>
          <c:invertIfNegative val="0"/>
          <c:dLbls>
            <c:numFmt formatCode="#,##0" sourceLinked="0"/>
            <c:spPr>
              <a:noFill/>
              <a:ln>
                <a:noFill/>
              </a:ln>
              <a:effectLst/>
            </c:spPr>
            <c:txPr>
              <a:bodyPr/>
              <a:lstStyle/>
              <a:p>
                <a:pPr algn="ctr">
                  <a:defRPr sz="110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Hoja1!$B$2:$B$12</c:f>
              <c:numCache>
                <c:formatCode>0</c:formatCode>
                <c:ptCount val="11"/>
                <c:pt idx="0">
                  <c:v>73.400000000000006</c:v>
                </c:pt>
                <c:pt idx="1">
                  <c:v>74.900000000000006</c:v>
                </c:pt>
                <c:pt idx="3">
                  <c:v>82.3</c:v>
                </c:pt>
                <c:pt idx="4">
                  <c:v>75.8</c:v>
                </c:pt>
                <c:pt idx="5">
                  <c:v>63.3</c:v>
                </c:pt>
                <c:pt idx="7">
                  <c:v>81</c:v>
                </c:pt>
                <c:pt idx="8">
                  <c:v>81.7</c:v>
                </c:pt>
                <c:pt idx="9">
                  <c:v>77.7</c:v>
                </c:pt>
                <c:pt idx="10">
                  <c:v>67.3</c:v>
                </c:pt>
              </c:numCache>
            </c:numRef>
          </c:val>
          <c:extLst>
            <c:ext xmlns:c16="http://schemas.microsoft.com/office/drawing/2014/chart" uri="{C3380CC4-5D6E-409C-BE32-E72D297353CC}">
              <c16:uniqueId val="{00000000-0EBE-5E47-9109-BA0B931D81EF}"/>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sz="900"/>
            </a:pPr>
            <a:endParaRPr lang="es-CL"/>
          </a:p>
        </c:txPr>
        <c:crossAx val="38522880"/>
        <c:crossesAt val="-5"/>
        <c:auto val="1"/>
        <c:lblAlgn val="ctr"/>
        <c:lblOffset val="50"/>
        <c:tickLblSkip val="1"/>
        <c:noMultiLvlLbl val="0"/>
      </c:catAx>
      <c:valAx>
        <c:axId val="38522880"/>
        <c:scaling>
          <c:orientation val="minMax"/>
          <c:max val="100"/>
          <c:min val="0"/>
        </c:scaling>
        <c:delete val="1"/>
        <c:axPos val="l"/>
        <c:numFmt formatCode="0%" sourceLinked="0"/>
        <c:majorTickMark val="out"/>
        <c:minorTickMark val="none"/>
        <c:tickLblPos val="nextTo"/>
        <c:crossAx val="38508800"/>
        <c:crosses val="autoZero"/>
        <c:crossBetween val="between"/>
      </c:valAx>
    </c:plotArea>
    <c:legend>
      <c:legendPos val="r"/>
      <c:legendEntry>
        <c:idx val="0"/>
        <c:txPr>
          <a:bodyPr/>
          <a:lstStyle/>
          <a:p>
            <a:pPr>
              <a:defRPr sz="1800">
                <a:solidFill>
                  <a:srgbClr val="07A7F0"/>
                </a:solidFill>
              </a:defRPr>
            </a:pPr>
            <a:endParaRPr lang="es-CL"/>
          </a:p>
        </c:txPr>
      </c:legendEntry>
      <c:layout>
        <c:manualLayout>
          <c:xMode val="edge"/>
          <c:yMode val="edge"/>
          <c:x val="0.30459769858412289"/>
          <c:y val="1.0434736420721525E-2"/>
          <c:w val="0.38953291574622978"/>
          <c:h val="0.11231263055026194"/>
        </c:manualLayout>
      </c:layout>
      <c:overlay val="0"/>
      <c:txPr>
        <a:bodyPr/>
        <a:lstStyle/>
        <a:p>
          <a:pPr>
            <a:defRPr sz="1800">
              <a:solidFill>
                <a:srgbClr val="07A7F0"/>
              </a:solidFill>
            </a:defRPr>
          </a:pPr>
          <a:endParaRPr lang="es-CL"/>
        </a:p>
      </c:txPr>
    </c:legend>
    <c:plotVisOnly val="1"/>
    <c:dispBlanksAs val="gap"/>
    <c:showDLblsOverMax val="0"/>
  </c:chart>
  <c:txPr>
    <a:bodyPr/>
    <a:lstStyle/>
    <a:p>
      <a:pPr>
        <a:defRPr sz="1050">
          <a:latin typeface="Poppins" pitchFamily="2" charset="77"/>
          <a:cs typeface="Poppins" pitchFamily="2" charset="77"/>
        </a:defRPr>
      </a:pPr>
      <a:endParaRPr lang="es-C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15104887178015E-2"/>
          <c:y val="0.11449628996021761"/>
          <c:w val="0.80908797703225344"/>
          <c:h val="0.77160441011543024"/>
        </c:manualLayout>
      </c:layout>
      <c:doughnutChart>
        <c:varyColors val="1"/>
        <c:ser>
          <c:idx val="0"/>
          <c:order val="0"/>
          <c:tx>
            <c:strRef>
              <c:f>Hoja1!$B$1</c:f>
              <c:strCache>
                <c:ptCount val="1"/>
                <c:pt idx="0">
                  <c:v>Columna1</c:v>
                </c:pt>
              </c:strCache>
            </c:strRef>
          </c:tx>
          <c:dPt>
            <c:idx val="0"/>
            <c:bubble3D val="0"/>
            <c:spPr>
              <a:solidFill>
                <a:srgbClr val="07A7F0"/>
              </a:solidFill>
              <a:ln>
                <a:noFill/>
              </a:ln>
              <a:effectLst/>
            </c:spPr>
            <c:extLst>
              <c:ext xmlns:c16="http://schemas.microsoft.com/office/drawing/2014/chart" uri="{C3380CC4-5D6E-409C-BE32-E72D297353CC}">
                <c16:uniqueId val="{00000001-1406-E847-A416-7A4626F91E97}"/>
              </c:ext>
            </c:extLst>
          </c:dPt>
          <c:dPt>
            <c:idx val="1"/>
            <c:bubble3D val="0"/>
            <c:spPr>
              <a:solidFill>
                <a:srgbClr val="FFAA38"/>
              </a:solidFill>
              <a:ln>
                <a:noFill/>
              </a:ln>
              <a:effectLst/>
            </c:spPr>
            <c:extLst>
              <c:ext xmlns:c16="http://schemas.microsoft.com/office/drawing/2014/chart" uri="{C3380CC4-5D6E-409C-BE32-E72D297353CC}">
                <c16:uniqueId val="{00000003-1406-E847-A416-7A4626F91E97}"/>
              </c:ext>
            </c:extLst>
          </c:dPt>
          <c:dPt>
            <c:idx val="2"/>
            <c:bubble3D val="0"/>
            <c:spPr>
              <a:solidFill>
                <a:srgbClr val="4EA72D"/>
              </a:solidFill>
              <a:ln>
                <a:noFill/>
              </a:ln>
              <a:effectLst/>
            </c:spPr>
            <c:extLst>
              <c:ext xmlns:c16="http://schemas.microsoft.com/office/drawing/2014/chart" uri="{C3380CC4-5D6E-409C-BE32-E72D297353CC}">
                <c16:uniqueId val="{00000005-1406-E847-A416-7A4626F91E97}"/>
              </c:ext>
            </c:extLst>
          </c:dPt>
          <c:dPt>
            <c:idx val="3"/>
            <c:bubble3D val="0"/>
            <c:spPr>
              <a:solidFill>
                <a:srgbClr val="7501C6"/>
              </a:solidFill>
            </c:spPr>
            <c:extLst>
              <c:ext xmlns:c16="http://schemas.microsoft.com/office/drawing/2014/chart" uri="{C3380CC4-5D6E-409C-BE32-E72D297353CC}">
                <c16:uniqueId val="{00000007-1406-E847-A416-7A4626F91E97}"/>
              </c:ext>
            </c:extLst>
          </c:dPt>
          <c:dLbls>
            <c:dLbl>
              <c:idx val="0"/>
              <c:layout>
                <c:manualLayout>
                  <c:x val="3.5123307759807798E-4"/>
                  <c:y val="1.532257639087829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6-E847-A416-7A4626F91E97}"/>
                </c:ext>
              </c:extLst>
            </c:dLbl>
            <c:dLbl>
              <c:idx val="1"/>
              <c:layout>
                <c:manualLayout>
                  <c:x val="1.5256727205787701E-3"/>
                  <c:y val="-3.70062969612457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6-E847-A416-7A4626F91E97}"/>
                </c:ext>
              </c:extLst>
            </c:dLbl>
            <c:dLbl>
              <c:idx val="2"/>
              <c:layout>
                <c:manualLayout>
                  <c:x val="3.7807556319344572E-3"/>
                  <c:y val="-8.0749669684455547E-4"/>
                </c:manualLayout>
              </c:layout>
              <c:spPr>
                <a:noFill/>
                <a:ln>
                  <a:noFill/>
                </a:ln>
                <a:effectLst/>
              </c:spPr>
              <c:txPr>
                <a:bodyPr rot="0" spcFirstLastPara="1" vertOverflow="clip" horzOverflow="clip" vert="horz" wrap="square" lIns="38100" tIns="19050" rIns="38100" bIns="19050" anchor="ctr" anchorCtr="1">
                  <a:noAutofit/>
                </a:bodyPr>
                <a:lstStyle/>
                <a:p>
                  <a:pPr>
                    <a:defRPr lang="en-US" sz="1600" b="1" i="0" u="none" strike="noStrike" kern="1200" baseline="0">
                      <a:solidFill>
                        <a:schemeClr val="bg1"/>
                      </a:solidFill>
                      <a:latin typeface="Poppins" pitchFamily="2" charset="77"/>
                      <a:ea typeface="+mn-ea"/>
                      <a:cs typeface="Poppins" pitchFamily="2" charset="77"/>
                    </a:defRPr>
                  </a:pPr>
                  <a:endParaRPr lang="es-CL"/>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1551314334369986"/>
                      <c:h val="8.8606451415219181E-2"/>
                    </c:manualLayout>
                  </c15:layout>
                </c:ext>
                <c:ext xmlns:c16="http://schemas.microsoft.com/office/drawing/2014/chart" uri="{C3380CC4-5D6E-409C-BE32-E72D297353CC}">
                  <c16:uniqueId val="{00000005-1406-E847-A416-7A4626F91E97}"/>
                </c:ext>
              </c:extLst>
            </c:dLbl>
            <c:spPr>
              <a:noFill/>
              <a:ln>
                <a:noFill/>
              </a:ln>
              <a:effectLst/>
            </c:spPr>
            <c:txPr>
              <a:bodyPr rot="0" spcFirstLastPara="1" vertOverflow="clip" horzOverflow="clip" vert="horz" wrap="square" lIns="38100" tIns="19050" rIns="38100" bIns="19050" anchor="ctr" anchorCtr="1">
                <a:spAutoFit/>
              </a:bodyPr>
              <a:lstStyle/>
              <a:p>
                <a:pPr>
                  <a:defRPr lang="en-US" sz="1600" b="1" i="0" u="none" strike="noStrike" kern="1200" baseline="0">
                    <a:solidFill>
                      <a:schemeClr val="bg1"/>
                    </a:solidFill>
                    <a:latin typeface="Poppins" pitchFamily="2" charset="77"/>
                    <a:ea typeface="+mn-ea"/>
                    <a:cs typeface="Poppins" pitchFamily="2" charset="77"/>
                  </a:defRPr>
                </a:pPr>
                <a:endParaRPr lang="es-CL"/>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Hoja1!$A$2:$A$5</c:f>
              <c:strCache>
                <c:ptCount val="4"/>
                <c:pt idx="0">
                  <c:v>(1) - Una vez a la semana o más seguido</c:v>
                </c:pt>
                <c:pt idx="1">
                  <c:v>(2) - Algunas veces al mes</c:v>
                </c:pt>
                <c:pt idx="2">
                  <c:v>(3) - Menos seguido</c:v>
                </c:pt>
                <c:pt idx="3">
                  <c:v>(4) - Nunca</c:v>
                </c:pt>
              </c:strCache>
            </c:strRef>
          </c:cat>
          <c:val>
            <c:numRef>
              <c:f>Hoja1!$B$2:$B$5</c:f>
              <c:numCache>
                <c:formatCode>0</c:formatCode>
                <c:ptCount val="4"/>
                <c:pt idx="0">
                  <c:v>13</c:v>
                </c:pt>
                <c:pt idx="1">
                  <c:v>48.6</c:v>
                </c:pt>
                <c:pt idx="2">
                  <c:v>32.200000000000003</c:v>
                </c:pt>
                <c:pt idx="3">
                  <c:v>5.6</c:v>
                </c:pt>
              </c:numCache>
            </c:numRef>
          </c:val>
          <c:extLst>
            <c:ext xmlns:c16="http://schemas.microsoft.com/office/drawing/2014/chart" uri="{C3380CC4-5D6E-409C-BE32-E72D297353CC}">
              <c16:uniqueId val="{00000008-1406-E847-A416-7A4626F91E97}"/>
            </c:ext>
          </c:extLst>
        </c:ser>
        <c:dLbls>
          <c:showLegendKey val="0"/>
          <c:showVal val="0"/>
          <c:showCatName val="0"/>
          <c:showSerName val="0"/>
          <c:showPercent val="0"/>
          <c:showBubbleSize val="0"/>
          <c:showLeaderLines val="0"/>
        </c:dLbls>
        <c:firstSliceAng val="313"/>
        <c:holeSize val="51"/>
      </c:doughnutChart>
      <c:spPr>
        <a:noFill/>
        <a:ln>
          <a:noFill/>
        </a:ln>
        <a:effectLst/>
      </c:spPr>
    </c:plotArea>
    <c:plotVisOnly val="1"/>
    <c:dispBlanksAs val="zero"/>
    <c:showDLblsOverMax val="0"/>
  </c:chart>
  <c:spPr>
    <a:noFill/>
    <a:ln>
      <a:noFill/>
    </a:ln>
    <a:effectLst/>
  </c:spPr>
  <c:txPr>
    <a:bodyPr/>
    <a:lstStyle/>
    <a:p>
      <a:pPr>
        <a:defRPr lang="en-US"/>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87376055203777E-3"/>
          <c:y val="6.9592978992338753E-2"/>
          <c:w val="0.9904312403869977"/>
          <c:h val="0.81613772893393255"/>
        </c:manualLayout>
      </c:layout>
      <c:barChart>
        <c:barDir val="col"/>
        <c:grouping val="clustered"/>
        <c:varyColors val="0"/>
        <c:ser>
          <c:idx val="0"/>
          <c:order val="0"/>
          <c:tx>
            <c:strRef>
              <c:f>Hoja1!$B$1</c:f>
              <c:strCache>
                <c:ptCount val="1"/>
                <c:pt idx="0">
                  <c:v>Una vez a la semana o más seguido</c:v>
                </c:pt>
              </c:strCache>
            </c:strRef>
          </c:tx>
          <c:spPr>
            <a:solidFill>
              <a:srgbClr val="07A7F0"/>
            </a:solidFill>
            <a:ln>
              <a:noFill/>
            </a:ln>
            <a:effectLst/>
          </c:spPr>
          <c:invertIfNegative val="0"/>
          <c:dLbls>
            <c:numFmt formatCode="#,##0" sourceLinked="0"/>
            <c:spPr>
              <a:noFill/>
              <a:ln>
                <a:noFill/>
              </a:ln>
              <a:effectLst/>
            </c:spPr>
            <c:txPr>
              <a:bodyPr/>
              <a:lstStyle/>
              <a:p>
                <a:pPr algn="ctr">
                  <a:defRPr>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Hoja1!$B$2:$B$12</c:f>
              <c:numCache>
                <c:formatCode>0</c:formatCode>
                <c:ptCount val="11"/>
                <c:pt idx="0">
                  <c:v>13.7</c:v>
                </c:pt>
                <c:pt idx="1">
                  <c:v>13.4</c:v>
                </c:pt>
                <c:pt idx="3">
                  <c:v>14</c:v>
                </c:pt>
                <c:pt idx="4">
                  <c:v>15.6</c:v>
                </c:pt>
                <c:pt idx="5">
                  <c:v>10.7</c:v>
                </c:pt>
                <c:pt idx="7">
                  <c:v>19.600000000000001</c:v>
                </c:pt>
                <c:pt idx="8">
                  <c:v>13.3</c:v>
                </c:pt>
                <c:pt idx="9">
                  <c:v>16.2</c:v>
                </c:pt>
                <c:pt idx="10">
                  <c:v>10.8</c:v>
                </c:pt>
              </c:numCache>
            </c:numRef>
          </c:val>
          <c:extLst>
            <c:ext xmlns:c16="http://schemas.microsoft.com/office/drawing/2014/chart" uri="{C3380CC4-5D6E-409C-BE32-E72D297353CC}">
              <c16:uniqueId val="{00000000-1A6E-7843-B961-A17AC2A628DE}"/>
            </c:ext>
          </c:extLst>
        </c:ser>
        <c:ser>
          <c:idx val="1"/>
          <c:order val="1"/>
          <c:tx>
            <c:strRef>
              <c:f>Hoja1!$C$1</c:f>
              <c:strCache>
                <c:ptCount val="1"/>
                <c:pt idx="0">
                  <c:v>Algunas veces al mes</c:v>
                </c:pt>
              </c:strCache>
            </c:strRef>
          </c:tx>
          <c:spPr>
            <a:solidFill>
              <a:srgbClr val="FFAA38"/>
            </a:solidFill>
          </c:spPr>
          <c:invertIfNegative val="0"/>
          <c:dLbls>
            <c:spPr>
              <a:noFill/>
              <a:ln>
                <a:noFill/>
              </a:ln>
              <a:effectLst/>
            </c:spPr>
            <c:txPr>
              <a:bodyPr/>
              <a:lstStyle/>
              <a:p>
                <a:pPr>
                  <a:defRPr>
                    <a:solidFill>
                      <a:srgbClr val="FFAA38"/>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Hoja1!$C$2:$C$12</c:f>
              <c:numCache>
                <c:formatCode>0</c:formatCode>
                <c:ptCount val="11"/>
                <c:pt idx="0">
                  <c:v>47.5</c:v>
                </c:pt>
                <c:pt idx="1">
                  <c:v>49.7</c:v>
                </c:pt>
                <c:pt idx="3">
                  <c:v>52.5</c:v>
                </c:pt>
                <c:pt idx="4">
                  <c:v>53</c:v>
                </c:pt>
                <c:pt idx="5">
                  <c:v>39.6</c:v>
                </c:pt>
                <c:pt idx="7">
                  <c:v>56.2</c:v>
                </c:pt>
                <c:pt idx="8">
                  <c:v>57.5</c:v>
                </c:pt>
                <c:pt idx="9">
                  <c:v>49.9</c:v>
                </c:pt>
                <c:pt idx="10">
                  <c:v>42.3</c:v>
                </c:pt>
              </c:numCache>
            </c:numRef>
          </c:val>
          <c:extLst>
            <c:ext xmlns:c16="http://schemas.microsoft.com/office/drawing/2014/chart" uri="{C3380CC4-5D6E-409C-BE32-E72D297353CC}">
              <c16:uniqueId val="{00000001-1A6E-7843-B961-A17AC2A628DE}"/>
            </c:ext>
          </c:extLst>
        </c:ser>
        <c:ser>
          <c:idx val="2"/>
          <c:order val="2"/>
          <c:tx>
            <c:strRef>
              <c:f>Hoja1!$D$1</c:f>
              <c:strCache>
                <c:ptCount val="1"/>
                <c:pt idx="0">
                  <c:v>Menos seguido</c:v>
                </c:pt>
              </c:strCache>
            </c:strRef>
          </c:tx>
          <c:spPr>
            <a:solidFill>
              <a:srgbClr val="4EA72D"/>
            </a:solidFill>
          </c:spPr>
          <c:invertIfNegative val="0"/>
          <c:dLbls>
            <c:spPr>
              <a:noFill/>
              <a:ln>
                <a:noFill/>
              </a:ln>
              <a:effectLst/>
            </c:spPr>
            <c:txPr>
              <a:bodyPr/>
              <a:lstStyle/>
              <a:p>
                <a:pPr>
                  <a:defRPr>
                    <a:solidFill>
                      <a:srgbClr val="4EA72D"/>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Hoja1!$D$2:$D$12</c:f>
              <c:numCache>
                <c:formatCode>0</c:formatCode>
                <c:ptCount val="11"/>
                <c:pt idx="0">
                  <c:v>32.5</c:v>
                </c:pt>
                <c:pt idx="1">
                  <c:v>31.9</c:v>
                </c:pt>
                <c:pt idx="3">
                  <c:v>29</c:v>
                </c:pt>
                <c:pt idx="4">
                  <c:v>27.8</c:v>
                </c:pt>
                <c:pt idx="5">
                  <c:v>40.700000000000003</c:v>
                </c:pt>
                <c:pt idx="7">
                  <c:v>22</c:v>
                </c:pt>
                <c:pt idx="8">
                  <c:v>25.3</c:v>
                </c:pt>
                <c:pt idx="9">
                  <c:v>27.1</c:v>
                </c:pt>
                <c:pt idx="10">
                  <c:v>40.4</c:v>
                </c:pt>
              </c:numCache>
            </c:numRef>
          </c:val>
          <c:extLst>
            <c:ext xmlns:c16="http://schemas.microsoft.com/office/drawing/2014/chart" uri="{C3380CC4-5D6E-409C-BE32-E72D297353CC}">
              <c16:uniqueId val="{00000002-1A6E-7843-B961-A17AC2A628DE}"/>
            </c:ext>
          </c:extLst>
        </c:ser>
        <c:ser>
          <c:idx val="3"/>
          <c:order val="3"/>
          <c:tx>
            <c:strRef>
              <c:f>Hoja1!$E$1</c:f>
              <c:strCache>
                <c:ptCount val="1"/>
                <c:pt idx="0">
                  <c:v>Nunca</c:v>
                </c:pt>
              </c:strCache>
            </c:strRef>
          </c:tx>
          <c:spPr>
            <a:solidFill>
              <a:srgbClr val="7501C6"/>
            </a:solidFill>
          </c:spPr>
          <c:invertIfNegative val="0"/>
          <c:dLbls>
            <c:spPr>
              <a:noFill/>
              <a:ln>
                <a:noFill/>
              </a:ln>
              <a:effectLst/>
            </c:spPr>
            <c:txPr>
              <a:bodyPr/>
              <a:lstStyle/>
              <a:p>
                <a:pPr>
                  <a:defRPr>
                    <a:solidFill>
                      <a:srgbClr val="7501C6"/>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Hombre</c:v>
                </c:pt>
                <c:pt idx="1">
                  <c:v>Mujer</c:v>
                </c:pt>
                <c:pt idx="3">
                  <c:v>18-34
años</c:v>
                </c:pt>
                <c:pt idx="4">
                  <c:v>35-54
años</c:v>
                </c:pt>
                <c:pt idx="5">
                  <c:v>55+
años</c:v>
                </c:pt>
                <c:pt idx="7">
                  <c:v>C1</c:v>
                </c:pt>
                <c:pt idx="8">
                  <c:v>C2</c:v>
                </c:pt>
                <c:pt idx="9">
                  <c:v>C3</c:v>
                </c:pt>
                <c:pt idx="10">
                  <c:v>D/E</c:v>
                </c:pt>
              </c:strCache>
            </c:strRef>
          </c:cat>
          <c:val>
            <c:numRef>
              <c:f>Hoja1!$E$2:$E$12</c:f>
              <c:numCache>
                <c:formatCode>0</c:formatCode>
                <c:ptCount val="11"/>
                <c:pt idx="0">
                  <c:v>6.3</c:v>
                </c:pt>
                <c:pt idx="1">
                  <c:v>5</c:v>
                </c:pt>
                <c:pt idx="3">
                  <c:v>4.4000000000000004</c:v>
                </c:pt>
                <c:pt idx="4">
                  <c:v>3.7</c:v>
                </c:pt>
                <c:pt idx="5">
                  <c:v>9.1</c:v>
                </c:pt>
                <c:pt idx="7">
                  <c:v>2.2000000000000002</c:v>
                </c:pt>
                <c:pt idx="8">
                  <c:v>3.9</c:v>
                </c:pt>
                <c:pt idx="9">
                  <c:v>6.9</c:v>
                </c:pt>
                <c:pt idx="10">
                  <c:v>6.5</c:v>
                </c:pt>
              </c:numCache>
            </c:numRef>
          </c:val>
          <c:extLst>
            <c:ext xmlns:c16="http://schemas.microsoft.com/office/drawing/2014/chart" uri="{C3380CC4-5D6E-409C-BE32-E72D297353CC}">
              <c16:uniqueId val="{00000003-1A6E-7843-B961-A17AC2A628DE}"/>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sz="900"/>
            </a:pPr>
            <a:endParaRPr lang="es-CL"/>
          </a:p>
        </c:txPr>
        <c:crossAx val="38522880"/>
        <c:crossesAt val="-5"/>
        <c:auto val="1"/>
        <c:lblAlgn val="ctr"/>
        <c:lblOffset val="50"/>
        <c:tickLblSkip val="1"/>
        <c:noMultiLvlLbl val="0"/>
      </c:catAx>
      <c:valAx>
        <c:axId val="38522880"/>
        <c:scaling>
          <c:orientation val="minMax"/>
          <c:max val="7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000">
          <a:latin typeface="Poppins" pitchFamily="2" charset="77"/>
          <a:cs typeface="Poppins" pitchFamily="2" charset="77"/>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2297591283861"/>
          <c:y val="0.11983165337593515"/>
          <c:w val="0.80816998533593498"/>
          <c:h val="0.80064205332561533"/>
        </c:manualLayout>
      </c:layout>
      <c:doughnutChart>
        <c:varyColors val="1"/>
        <c:ser>
          <c:idx val="0"/>
          <c:order val="0"/>
          <c:tx>
            <c:strRef>
              <c:f>Hoja1!$B$1</c:f>
              <c:strCache>
                <c:ptCount val="1"/>
                <c:pt idx="0">
                  <c:v>Columna1</c:v>
                </c:pt>
              </c:strCache>
            </c:strRef>
          </c:tx>
          <c:spPr>
            <a:solidFill>
              <a:srgbClr val="7501C6"/>
            </a:solidFill>
          </c:spPr>
          <c:dPt>
            <c:idx val="0"/>
            <c:bubble3D val="0"/>
            <c:spPr>
              <a:solidFill>
                <a:srgbClr val="07A7F0"/>
              </a:solidFill>
              <a:ln>
                <a:noFill/>
              </a:ln>
              <a:effectLst/>
            </c:spPr>
            <c:extLst>
              <c:ext xmlns:c16="http://schemas.microsoft.com/office/drawing/2014/chart" uri="{C3380CC4-5D6E-409C-BE32-E72D297353CC}">
                <c16:uniqueId val="{00000001-7911-9F41-9AB3-6D084BE89402}"/>
              </c:ext>
            </c:extLst>
          </c:dPt>
          <c:dPt>
            <c:idx val="1"/>
            <c:bubble3D val="0"/>
            <c:spPr>
              <a:solidFill>
                <a:srgbClr val="7501C6"/>
              </a:solidFill>
              <a:ln>
                <a:noFill/>
              </a:ln>
              <a:effectLst/>
            </c:spPr>
            <c:extLst>
              <c:ext xmlns:c16="http://schemas.microsoft.com/office/drawing/2014/chart" uri="{C3380CC4-5D6E-409C-BE32-E72D297353CC}">
                <c16:uniqueId val="{00000003-7911-9F41-9AB3-6D084BE89402}"/>
              </c:ext>
            </c:extLst>
          </c:dPt>
          <c:dPt>
            <c:idx val="2"/>
            <c:bubble3D val="0"/>
            <c:spPr>
              <a:solidFill>
                <a:srgbClr val="FFAA38"/>
              </a:solidFill>
              <a:ln>
                <a:noFill/>
              </a:ln>
              <a:effectLst/>
            </c:spPr>
            <c:extLst>
              <c:ext xmlns:c16="http://schemas.microsoft.com/office/drawing/2014/chart" uri="{C3380CC4-5D6E-409C-BE32-E72D297353CC}">
                <c16:uniqueId val="{00000005-7911-9F41-9AB3-6D084BE89402}"/>
              </c:ext>
            </c:extLst>
          </c:dPt>
          <c:dLbls>
            <c:spPr>
              <a:noFill/>
              <a:ln>
                <a:noFill/>
              </a:ln>
              <a:effectLst/>
            </c:spPr>
            <c:txPr>
              <a:bodyPr/>
              <a:lstStyle/>
              <a:p>
                <a:pPr>
                  <a:defRPr sz="1600">
                    <a:latin typeface="Poppins" pitchFamily="2" charset="77"/>
                    <a:cs typeface="Poppins" pitchFamily="2" charset="77"/>
                  </a:defRPr>
                </a:pPr>
                <a:endParaRPr lang="es-CL"/>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Hoja1!$A$2:$A$4</c:f>
              <c:strCache>
                <c:ptCount val="3"/>
                <c:pt idx="0">
                  <c:v>Compro casi siempre en tiendas físicas y raramente uso internet para comprar</c:v>
                </c:pt>
                <c:pt idx="1">
                  <c:v>Compro principalmente en internet y raramente voy a tiendas físicas</c:v>
                </c:pt>
                <c:pt idx="2">
                  <c:v>Combino la tienda física e internet según lo que necesito comprar</c:v>
                </c:pt>
              </c:strCache>
            </c:strRef>
          </c:cat>
          <c:val>
            <c:numRef>
              <c:f>Hoja1!$B$2:$B$4</c:f>
              <c:numCache>
                <c:formatCode>0</c:formatCode>
                <c:ptCount val="3"/>
                <c:pt idx="0">
                  <c:v>25.3</c:v>
                </c:pt>
                <c:pt idx="1">
                  <c:v>19.5</c:v>
                </c:pt>
                <c:pt idx="2" formatCode="General">
                  <c:v>55</c:v>
                </c:pt>
              </c:numCache>
            </c:numRef>
          </c:val>
          <c:extLst>
            <c:ext xmlns:c16="http://schemas.microsoft.com/office/drawing/2014/chart" uri="{C3380CC4-5D6E-409C-BE32-E72D297353CC}">
              <c16:uniqueId val="{00000008-7911-9F41-9AB3-6D084BE89402}"/>
            </c:ext>
          </c:extLst>
        </c:ser>
        <c:dLbls>
          <c:showLegendKey val="0"/>
          <c:showVal val="1"/>
          <c:showCatName val="0"/>
          <c:showSerName val="0"/>
          <c:showPercent val="0"/>
          <c:showBubbleSize val="0"/>
          <c:showLeaderLines val="1"/>
        </c:dLbls>
        <c:firstSliceAng val="168"/>
        <c:holeSize val="50"/>
      </c:doughnutChart>
      <c:spPr>
        <a:noFill/>
        <a:ln>
          <a:noFill/>
        </a:ln>
        <a:effectLst/>
      </c:spPr>
    </c:plotArea>
    <c:plotVisOnly val="1"/>
    <c:dispBlanksAs val="zero"/>
    <c:showDLblsOverMax val="0"/>
  </c:chart>
  <c:spPr>
    <a:noFill/>
    <a:ln>
      <a:noFill/>
    </a:ln>
    <a:effectLst/>
  </c:spPr>
  <c:txPr>
    <a:bodyPr/>
    <a:lstStyle/>
    <a:p>
      <a:pPr>
        <a:defRPr lang="en-US">
          <a:solidFill>
            <a:srgbClr val="FFFFFF"/>
          </a:solidFil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2297591283861"/>
          <c:y val="0.11983165337593515"/>
          <c:w val="0.80816998533593498"/>
          <c:h val="0.80064205332561533"/>
        </c:manualLayout>
      </c:layout>
      <c:doughnutChart>
        <c:varyColors val="1"/>
        <c:ser>
          <c:idx val="0"/>
          <c:order val="0"/>
          <c:tx>
            <c:strRef>
              <c:f>Hoja1!$B$1</c:f>
              <c:strCache>
                <c:ptCount val="1"/>
                <c:pt idx="0">
                  <c:v>Columna1</c:v>
                </c:pt>
              </c:strCache>
            </c:strRef>
          </c:tx>
          <c:spPr>
            <a:solidFill>
              <a:srgbClr val="7501C6"/>
            </a:solidFill>
          </c:spPr>
          <c:dPt>
            <c:idx val="0"/>
            <c:bubble3D val="0"/>
            <c:spPr>
              <a:solidFill>
                <a:srgbClr val="07A7F0"/>
              </a:solidFill>
              <a:ln>
                <a:noFill/>
              </a:ln>
              <a:effectLst/>
            </c:spPr>
            <c:extLst>
              <c:ext xmlns:c16="http://schemas.microsoft.com/office/drawing/2014/chart" uri="{C3380CC4-5D6E-409C-BE32-E72D297353CC}">
                <c16:uniqueId val="{00000001-CE26-FD4A-B618-1C5FBC8EEE5C}"/>
              </c:ext>
            </c:extLst>
          </c:dPt>
          <c:dPt>
            <c:idx val="1"/>
            <c:bubble3D val="0"/>
            <c:spPr>
              <a:solidFill>
                <a:srgbClr val="FFAA38"/>
              </a:solidFill>
              <a:ln>
                <a:noFill/>
              </a:ln>
              <a:effectLst/>
            </c:spPr>
            <c:extLst>
              <c:ext xmlns:c16="http://schemas.microsoft.com/office/drawing/2014/chart" uri="{C3380CC4-5D6E-409C-BE32-E72D297353CC}">
                <c16:uniqueId val="{00000003-CE26-FD4A-B618-1C5FBC8EEE5C}"/>
              </c:ext>
            </c:extLst>
          </c:dPt>
          <c:dPt>
            <c:idx val="2"/>
            <c:bubble3D val="0"/>
            <c:spPr>
              <a:solidFill>
                <a:srgbClr val="7501C6"/>
              </a:solidFill>
              <a:ln>
                <a:noFill/>
              </a:ln>
              <a:effectLst/>
            </c:spPr>
            <c:extLst>
              <c:ext xmlns:c16="http://schemas.microsoft.com/office/drawing/2014/chart" uri="{C3380CC4-5D6E-409C-BE32-E72D297353CC}">
                <c16:uniqueId val="{00000005-CE26-FD4A-B618-1C5FBC8EEE5C}"/>
              </c:ext>
            </c:extLst>
          </c:dPt>
          <c:dLbls>
            <c:spPr>
              <a:noFill/>
              <a:ln>
                <a:noFill/>
              </a:ln>
              <a:effectLst/>
            </c:spPr>
            <c:txPr>
              <a:bodyPr/>
              <a:lstStyle/>
              <a:p>
                <a:pPr>
                  <a:defRPr sz="1600">
                    <a:latin typeface="Poppins" pitchFamily="2" charset="77"/>
                    <a:cs typeface="Poppins" pitchFamily="2" charset="77"/>
                  </a:defRPr>
                </a:pPr>
                <a:endParaRPr lang="es-CL"/>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Hoja1!$A$2:$A$4</c:f>
              <c:strCache>
                <c:ptCount val="3"/>
                <c:pt idx="0">
                  <c:v>Comprar siempre en tienda física: ver, tocar y llevar el producto en el momento</c:v>
                </c:pt>
                <c:pt idx="1">
                  <c:v>Combinar ambos según lo que necesite: la posibilidad de ir a la tienda para retirar, devolver o ver los productos</c:v>
                </c:pt>
                <c:pt idx="2">
                  <c:v>comprar siempre por internet: comodidad, variedad y despacho a domicilio</c:v>
                </c:pt>
              </c:strCache>
            </c:strRef>
          </c:cat>
          <c:val>
            <c:numRef>
              <c:f>Hoja1!$B$2:$B$4</c:f>
              <c:numCache>
                <c:formatCode>General</c:formatCode>
                <c:ptCount val="3"/>
                <c:pt idx="0">
                  <c:v>20</c:v>
                </c:pt>
                <c:pt idx="1">
                  <c:v>67</c:v>
                </c:pt>
                <c:pt idx="2">
                  <c:v>13</c:v>
                </c:pt>
              </c:numCache>
            </c:numRef>
          </c:val>
          <c:extLst>
            <c:ext xmlns:c16="http://schemas.microsoft.com/office/drawing/2014/chart" uri="{C3380CC4-5D6E-409C-BE32-E72D297353CC}">
              <c16:uniqueId val="{00000006-CE26-FD4A-B618-1C5FBC8EEE5C}"/>
            </c:ext>
          </c:extLst>
        </c:ser>
        <c:dLbls>
          <c:showLegendKey val="0"/>
          <c:showVal val="1"/>
          <c:showCatName val="0"/>
          <c:showSerName val="0"/>
          <c:showPercent val="0"/>
          <c:showBubbleSize val="0"/>
          <c:showLeaderLines val="1"/>
        </c:dLbls>
        <c:firstSliceAng val="313"/>
        <c:holeSize val="50"/>
      </c:doughnutChart>
      <c:spPr>
        <a:noFill/>
        <a:ln>
          <a:noFill/>
        </a:ln>
        <a:effectLst/>
      </c:spPr>
    </c:plotArea>
    <c:plotVisOnly val="1"/>
    <c:dispBlanksAs val="zero"/>
    <c:showDLblsOverMax val="0"/>
  </c:chart>
  <c:spPr>
    <a:noFill/>
    <a:ln>
      <a:noFill/>
    </a:ln>
    <a:effectLst/>
  </c:spPr>
  <c:txPr>
    <a:bodyPr/>
    <a:lstStyle/>
    <a:p>
      <a:pPr>
        <a:defRPr lang="en-US">
          <a:solidFill>
            <a:srgbClr val="FFFFFF"/>
          </a:solidFill>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87261964851091E-3"/>
          <c:y val="0.11122800806450428"/>
          <c:w val="0.9904312403869977"/>
          <c:h val="0.77060098943233057"/>
        </c:manualLayout>
      </c:layout>
      <c:barChart>
        <c:barDir val="col"/>
        <c:grouping val="clustered"/>
        <c:varyColors val="0"/>
        <c:ser>
          <c:idx val="0"/>
          <c:order val="0"/>
          <c:tx>
            <c:strRef>
              <c:f>Hoja1!$B$1</c:f>
              <c:strCache>
                <c:ptCount val="1"/>
                <c:pt idx="0">
                  <c:v>Comprar siempre en tienda física: ver, tocar y llevar el producto en el momento</c:v>
                </c:pt>
              </c:strCache>
            </c:strRef>
          </c:tx>
          <c:spPr>
            <a:solidFill>
              <a:srgbClr val="07A7F0"/>
            </a:solidFill>
          </c:spPr>
          <c:invertIfNegative val="0"/>
          <c:dLbls>
            <c:spPr>
              <a:noFill/>
              <a:ln>
                <a:noFill/>
              </a:ln>
              <a:effectLst/>
            </c:spPr>
            <c:txPr>
              <a:bodyPr/>
              <a:lstStyle/>
              <a:p>
                <a:pPr>
                  <a:defRPr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Hombre</c:v>
                </c:pt>
                <c:pt idx="1">
                  <c:v>Mujer</c:v>
                </c:pt>
                <c:pt idx="3">
                  <c:v>18-34
años</c:v>
                </c:pt>
                <c:pt idx="4">
                  <c:v>35-54
años</c:v>
                </c:pt>
                <c:pt idx="5">
                  <c:v>55+
años</c:v>
                </c:pt>
              </c:strCache>
            </c:strRef>
          </c:cat>
          <c:val>
            <c:numRef>
              <c:f>Hoja1!$B$2:$B$7</c:f>
              <c:numCache>
                <c:formatCode>0</c:formatCode>
                <c:ptCount val="6"/>
                <c:pt idx="0">
                  <c:v>20.7</c:v>
                </c:pt>
                <c:pt idx="1">
                  <c:v>19.399999999999999</c:v>
                </c:pt>
                <c:pt idx="3">
                  <c:v>12.8</c:v>
                </c:pt>
                <c:pt idx="4">
                  <c:v>17.5</c:v>
                </c:pt>
                <c:pt idx="5">
                  <c:v>30.7</c:v>
                </c:pt>
              </c:numCache>
            </c:numRef>
          </c:val>
          <c:extLst>
            <c:ext xmlns:c16="http://schemas.microsoft.com/office/drawing/2014/chart" uri="{C3380CC4-5D6E-409C-BE32-E72D297353CC}">
              <c16:uniqueId val="{00000000-50AD-0C42-A8FA-A4A006A52EBD}"/>
            </c:ext>
          </c:extLst>
        </c:ser>
        <c:ser>
          <c:idx val="1"/>
          <c:order val="1"/>
          <c:tx>
            <c:strRef>
              <c:f>Hoja1!$C$1</c:f>
              <c:strCache>
                <c:ptCount val="1"/>
                <c:pt idx="0">
                  <c:v> Combinar ambos según lo que necesite: la posibilidad de ir a la tienda para retirar, devolver o ver los productos</c:v>
                </c:pt>
              </c:strCache>
            </c:strRef>
          </c:tx>
          <c:spPr>
            <a:solidFill>
              <a:srgbClr val="FFAA38"/>
            </a:solidFill>
          </c:spPr>
          <c:invertIfNegative val="0"/>
          <c:dLbls>
            <c:spPr>
              <a:noFill/>
              <a:ln>
                <a:noFill/>
              </a:ln>
              <a:effectLst/>
            </c:spPr>
            <c:txPr>
              <a:bodyPr/>
              <a:lstStyle/>
              <a:p>
                <a:pPr>
                  <a:defRPr b="1">
                    <a:solidFill>
                      <a:srgbClr val="FFAA38"/>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Hombre</c:v>
                </c:pt>
                <c:pt idx="1">
                  <c:v>Mujer</c:v>
                </c:pt>
                <c:pt idx="3">
                  <c:v>18-34
años</c:v>
                </c:pt>
                <c:pt idx="4">
                  <c:v>35-54
años</c:v>
                </c:pt>
                <c:pt idx="5">
                  <c:v>55+
años</c:v>
                </c:pt>
              </c:strCache>
            </c:strRef>
          </c:cat>
          <c:val>
            <c:numRef>
              <c:f>Hoja1!$C$2:$C$7</c:f>
              <c:numCache>
                <c:formatCode>0</c:formatCode>
                <c:ptCount val="6"/>
                <c:pt idx="0">
                  <c:v>67</c:v>
                </c:pt>
                <c:pt idx="1">
                  <c:v>68</c:v>
                </c:pt>
                <c:pt idx="3">
                  <c:v>72</c:v>
                </c:pt>
                <c:pt idx="4">
                  <c:v>69</c:v>
                </c:pt>
                <c:pt idx="5">
                  <c:v>61</c:v>
                </c:pt>
              </c:numCache>
            </c:numRef>
          </c:val>
          <c:extLst>
            <c:ext xmlns:c16="http://schemas.microsoft.com/office/drawing/2014/chart" uri="{C3380CC4-5D6E-409C-BE32-E72D297353CC}">
              <c16:uniqueId val="{00000001-50AD-0C42-A8FA-A4A006A52EBD}"/>
            </c:ext>
          </c:extLst>
        </c:ser>
        <c:ser>
          <c:idx val="2"/>
          <c:order val="2"/>
          <c:tx>
            <c:strRef>
              <c:f>Hoja1!$D$1</c:f>
              <c:strCache>
                <c:ptCount val="1"/>
                <c:pt idx="0">
                  <c:v>Comprar siempre por internet: comodidad, variedad y despacho a domicilio</c:v>
                </c:pt>
              </c:strCache>
            </c:strRef>
          </c:tx>
          <c:spPr>
            <a:solidFill>
              <a:srgbClr val="7501C6"/>
            </a:solidFill>
          </c:spPr>
          <c:invertIfNegative val="0"/>
          <c:dLbls>
            <c:spPr>
              <a:noFill/>
              <a:ln>
                <a:noFill/>
              </a:ln>
              <a:effectLst/>
            </c:spPr>
            <c:txPr>
              <a:bodyPr/>
              <a:lstStyle/>
              <a:p>
                <a:pPr>
                  <a:defRPr b="1">
                    <a:solidFill>
                      <a:srgbClr val="7501C6"/>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Hombre</c:v>
                </c:pt>
                <c:pt idx="1">
                  <c:v>Mujer</c:v>
                </c:pt>
                <c:pt idx="3">
                  <c:v>18-34
años</c:v>
                </c:pt>
                <c:pt idx="4">
                  <c:v>35-54
años</c:v>
                </c:pt>
                <c:pt idx="5">
                  <c:v>55+
años</c:v>
                </c:pt>
              </c:strCache>
            </c:strRef>
          </c:cat>
          <c:val>
            <c:numRef>
              <c:f>Hoja1!$D$2:$D$7</c:f>
              <c:numCache>
                <c:formatCode>0</c:formatCode>
                <c:ptCount val="6"/>
                <c:pt idx="0">
                  <c:v>12.7</c:v>
                </c:pt>
                <c:pt idx="1">
                  <c:v>12.6</c:v>
                </c:pt>
                <c:pt idx="3">
                  <c:v>15.2</c:v>
                </c:pt>
                <c:pt idx="4">
                  <c:v>13.9</c:v>
                </c:pt>
                <c:pt idx="5">
                  <c:v>8.6</c:v>
                </c:pt>
              </c:numCache>
            </c:numRef>
          </c:val>
          <c:extLst>
            <c:ext xmlns:c16="http://schemas.microsoft.com/office/drawing/2014/chart" uri="{C3380CC4-5D6E-409C-BE32-E72D297353CC}">
              <c16:uniqueId val="{00000002-50AD-0C42-A8FA-A4A006A52EBD}"/>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sz="1050"/>
            </a:pPr>
            <a:endParaRPr lang="es-CL"/>
          </a:p>
        </c:txPr>
        <c:crossAx val="38522880"/>
        <c:crossesAt val="-5"/>
        <c:auto val="1"/>
        <c:lblAlgn val="ctr"/>
        <c:lblOffset val="50"/>
        <c:tickLblSkip val="1"/>
        <c:noMultiLvlLbl val="0"/>
      </c:catAx>
      <c:valAx>
        <c:axId val="38522880"/>
        <c:scaling>
          <c:orientation val="minMax"/>
          <c:max val="9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100">
          <a:latin typeface="Poppins" pitchFamily="2" charset="77"/>
          <a:cs typeface="Poppins" pitchFamily="2" charset="77"/>
        </a:defRPr>
      </a:pPr>
      <a:endParaRPr lang="es-C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14493253527759E-3"/>
          <c:y val="9.9756917949335791E-2"/>
          <c:w val="0.9904312403869977"/>
          <c:h val="0.89291866446083401"/>
        </c:manualLayout>
      </c:layout>
      <c:barChart>
        <c:barDir val="col"/>
        <c:grouping val="clustered"/>
        <c:varyColors val="0"/>
        <c:ser>
          <c:idx val="0"/>
          <c:order val="0"/>
          <c:tx>
            <c:strRef>
              <c:f>Hoja1!$B$1</c:f>
              <c:strCache>
                <c:ptCount val="1"/>
                <c:pt idx="0">
                  <c:v>Sí</c:v>
                </c:pt>
              </c:strCache>
            </c:strRef>
          </c:tx>
          <c:spPr>
            <a:solidFill>
              <a:srgbClr val="07A7F0"/>
            </a:solidFill>
            <a:ln>
              <a:noFill/>
            </a:ln>
            <a:effectLst/>
          </c:spPr>
          <c:invertIfNegative val="0"/>
          <c:dLbls>
            <c:numFmt formatCode="#,##0" sourceLinked="0"/>
            <c:spPr>
              <a:noFill/>
              <a:ln>
                <a:noFill/>
              </a:ln>
              <a:effectLst/>
            </c:spPr>
            <c:txPr>
              <a:bodyPr/>
              <a:lstStyle/>
              <a:p>
                <a:pPr algn="ctr">
                  <a:defRPr sz="120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Ropa </c:v>
                </c:pt>
                <c:pt idx="1">
                  <c:v>Accesorios 
de tecnología</c:v>
                </c:pt>
                <c:pt idx="2">
                  <c:v>Calzado </c:v>
                </c:pt>
                <c:pt idx="3">
                  <c:v>Electrónica 
o 
tecnología</c:v>
                </c:pt>
                <c:pt idx="4">
                  <c:v>Artículos 
para el 
hogar o 
decoración</c:v>
                </c:pt>
                <c:pt idx="5">
                  <c:v>Belleza, 
perfumería 
o cuidado 
personal</c:v>
                </c:pt>
                <c:pt idx="6">
                  <c:v>Alimentos 
o bebidas</c:v>
                </c:pt>
              </c:strCache>
            </c:strRef>
          </c:cat>
          <c:val>
            <c:numRef>
              <c:f>Hoja1!$B$2:$B$8</c:f>
              <c:numCache>
                <c:formatCode>0</c:formatCode>
                <c:ptCount val="7"/>
                <c:pt idx="0">
                  <c:v>48.6</c:v>
                </c:pt>
                <c:pt idx="1">
                  <c:v>40.200000000000003</c:v>
                </c:pt>
                <c:pt idx="2">
                  <c:v>39.5</c:v>
                </c:pt>
                <c:pt idx="3">
                  <c:v>39.200000000000003</c:v>
                </c:pt>
                <c:pt idx="4">
                  <c:v>39.200000000000003</c:v>
                </c:pt>
                <c:pt idx="5">
                  <c:v>37.700000000000003</c:v>
                </c:pt>
                <c:pt idx="6">
                  <c:v>37.299999999999997</c:v>
                </c:pt>
              </c:numCache>
            </c:numRef>
          </c:val>
          <c:extLst>
            <c:ext xmlns:c16="http://schemas.microsoft.com/office/drawing/2014/chart" uri="{C3380CC4-5D6E-409C-BE32-E72D297353CC}">
              <c16:uniqueId val="{00000002-B168-BE4A-A921-9568956C9349}"/>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1"/>
        <c:axPos val="b"/>
        <c:numFmt formatCode="General" sourceLinked="0"/>
        <c:majorTickMark val="out"/>
        <c:minorTickMark val="none"/>
        <c:tickLblPos val="low"/>
        <c:crossAx val="38522880"/>
        <c:crossesAt val="-5"/>
        <c:auto val="1"/>
        <c:lblAlgn val="ctr"/>
        <c:lblOffset val="50"/>
        <c:tickLblSkip val="1"/>
        <c:noMultiLvlLbl val="0"/>
      </c:catAx>
      <c:valAx>
        <c:axId val="38522880"/>
        <c:scaling>
          <c:orientation val="minMax"/>
          <c:max val="5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000">
          <a:latin typeface="Poppins" pitchFamily="2" charset="77"/>
          <a:cs typeface="Poppins" pitchFamily="2" charset="77"/>
        </a:defRPr>
      </a:pPr>
      <a:endParaRPr lang="es-C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14493253527759E-3"/>
          <c:y val="9.9756917949335791E-2"/>
          <c:w val="0.9904312403869977"/>
          <c:h val="0.66352460768526211"/>
        </c:manualLayout>
      </c:layout>
      <c:barChart>
        <c:barDir val="col"/>
        <c:grouping val="clustered"/>
        <c:varyColors val="0"/>
        <c:ser>
          <c:idx val="0"/>
          <c:order val="0"/>
          <c:tx>
            <c:strRef>
              <c:f>Hoja1!$B$1</c:f>
              <c:strCache>
                <c:ptCount val="1"/>
                <c:pt idx="0">
                  <c:v>Sí</c:v>
                </c:pt>
              </c:strCache>
            </c:strRef>
          </c:tx>
          <c:spPr>
            <a:solidFill>
              <a:srgbClr val="07A7F0"/>
            </a:solidFill>
            <a:ln>
              <a:noFill/>
            </a:ln>
            <a:effectLst/>
          </c:spPr>
          <c:invertIfNegative val="0"/>
          <c:dPt>
            <c:idx val="12"/>
            <c:invertIfNegative val="0"/>
            <c:bubble3D val="0"/>
            <c:extLst>
              <c:ext xmlns:c16="http://schemas.microsoft.com/office/drawing/2014/chart" uri="{C3380CC4-5D6E-409C-BE32-E72D297353CC}">
                <c16:uniqueId val="{00000001-BB2E-9348-8DD0-6DB8B523BF5D}"/>
              </c:ext>
            </c:extLst>
          </c:dPt>
          <c:dLbls>
            <c:numFmt formatCode="#,##0" sourceLinked="0"/>
            <c:spPr>
              <a:noFill/>
              <a:ln>
                <a:noFill/>
              </a:ln>
              <a:effectLst/>
            </c:spPr>
            <c:txPr>
              <a:bodyPr/>
              <a:lstStyle/>
              <a:p>
                <a:pPr algn="ctr">
                  <a:defRPr sz="1200" b="1">
                    <a:solidFill>
                      <a:srgbClr val="07A7F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Hoja1!$A$2:$A$14</c:f>
              <c:strCache>
                <c:ptCount val="13"/>
                <c:pt idx="0">
                  <c:v>Seguridad en el pago</c:v>
                </c:pt>
                <c:pt idx="1">
                  <c:v>Opciones de despacho y retiro</c:v>
                </c:pt>
                <c:pt idx="2">
                  <c:v>Precio competitivo</c:v>
                </c:pt>
                <c:pt idx="3">
                  <c:v>Poder resolver problemas online en una tienda física</c:v>
                </c:pt>
                <c:pt idx="4">
                  <c:v>Que tenga productos de calidad</c:v>
                </c:pt>
                <c:pt idx="5">
                  <c:v>Variedad de productos</c:v>
                </c:pt>
                <c:pt idx="6">
                  <c:v>Despacho en 24 horas</c:v>
                </c:pt>
                <c:pt idx="7">
                  <c:v>Tener tiendas físicas para ver o probar productos</c:v>
                </c:pt>
                <c:pt idx="8">
                  <c:v>Facilidad para navegar en el sitio o App</c:v>
                </c:pt>
                <c:pt idx="9">
                  <c:v>Que tenga marcas reconocidas y confiables</c:v>
                </c:pt>
                <c:pt idx="10">
                  <c:v>Que sea vendido por una marca reconocido y con trayectoria</c:v>
                </c:pt>
                <c:pt idx="11">
                  <c:v>Encontrar productos y marcas en tendencia</c:v>
                </c:pt>
                <c:pt idx="12">
                  <c:v>No sé, prefiero no responder</c:v>
                </c:pt>
              </c:strCache>
            </c:strRef>
          </c:cat>
          <c:val>
            <c:numRef>
              <c:f>Hoja1!$B$2:$B$14</c:f>
              <c:numCache>
                <c:formatCode>0</c:formatCode>
                <c:ptCount val="13"/>
                <c:pt idx="0">
                  <c:v>43.2</c:v>
                </c:pt>
                <c:pt idx="1">
                  <c:v>33.200000000000003</c:v>
                </c:pt>
                <c:pt idx="2">
                  <c:v>33.1</c:v>
                </c:pt>
                <c:pt idx="3">
                  <c:v>29</c:v>
                </c:pt>
                <c:pt idx="4">
                  <c:v>28.9</c:v>
                </c:pt>
                <c:pt idx="5">
                  <c:v>24.9</c:v>
                </c:pt>
                <c:pt idx="6">
                  <c:v>23.9</c:v>
                </c:pt>
                <c:pt idx="7">
                  <c:v>15.8</c:v>
                </c:pt>
                <c:pt idx="8">
                  <c:v>14.2</c:v>
                </c:pt>
                <c:pt idx="9">
                  <c:v>12.6</c:v>
                </c:pt>
                <c:pt idx="10">
                  <c:v>11.5</c:v>
                </c:pt>
                <c:pt idx="11">
                  <c:v>5.9</c:v>
                </c:pt>
                <c:pt idx="12">
                  <c:v>2</c:v>
                </c:pt>
              </c:numCache>
            </c:numRef>
          </c:val>
          <c:extLst>
            <c:ext xmlns:c16="http://schemas.microsoft.com/office/drawing/2014/chart" uri="{C3380CC4-5D6E-409C-BE32-E72D297353CC}">
              <c16:uniqueId val="{00000002-BB2E-9348-8DD0-6DB8B523BF5D}"/>
            </c:ext>
          </c:extLst>
        </c:ser>
        <c:dLbls>
          <c:showLegendKey val="0"/>
          <c:showVal val="0"/>
          <c:showCatName val="0"/>
          <c:showSerName val="0"/>
          <c:showPercent val="0"/>
          <c:showBubbleSize val="0"/>
        </c:dLbls>
        <c:gapWidth val="99"/>
        <c:axId val="38508800"/>
        <c:axId val="38522880"/>
      </c:barChart>
      <c:catAx>
        <c:axId val="38508800"/>
        <c:scaling>
          <c:orientation val="minMax"/>
        </c:scaling>
        <c:delete val="0"/>
        <c:axPos val="b"/>
        <c:numFmt formatCode="General" sourceLinked="0"/>
        <c:majorTickMark val="out"/>
        <c:minorTickMark val="none"/>
        <c:tickLblPos val="low"/>
        <c:spPr>
          <a:ln w="3175">
            <a:solidFill>
              <a:sysClr val="windowText" lastClr="000000">
                <a:lumMod val="50000"/>
                <a:lumOff val="50000"/>
              </a:sysClr>
            </a:solidFill>
          </a:ln>
          <a:effectLst/>
        </c:spPr>
        <c:txPr>
          <a:bodyPr rot="0" vert="horz"/>
          <a:lstStyle/>
          <a:p>
            <a:pPr algn="ctr">
              <a:defRPr sz="900"/>
            </a:pPr>
            <a:endParaRPr lang="es-CL"/>
          </a:p>
        </c:txPr>
        <c:crossAx val="38522880"/>
        <c:crossesAt val="-5"/>
        <c:auto val="1"/>
        <c:lblAlgn val="ctr"/>
        <c:lblOffset val="50"/>
        <c:tickLblSkip val="1"/>
        <c:noMultiLvlLbl val="0"/>
      </c:catAx>
      <c:valAx>
        <c:axId val="38522880"/>
        <c:scaling>
          <c:orientation val="minMax"/>
          <c:max val="50"/>
          <c:min val="0"/>
        </c:scaling>
        <c:delete val="1"/>
        <c:axPos val="l"/>
        <c:numFmt formatCode="0%" sourceLinked="0"/>
        <c:majorTickMark val="out"/>
        <c:minorTickMark val="none"/>
        <c:tickLblPos val="nextTo"/>
        <c:crossAx val="38508800"/>
        <c:crosses val="autoZero"/>
        <c:crossBetween val="between"/>
      </c:valAx>
    </c:plotArea>
    <c:plotVisOnly val="1"/>
    <c:dispBlanksAs val="gap"/>
    <c:showDLblsOverMax val="0"/>
  </c:chart>
  <c:txPr>
    <a:bodyPr/>
    <a:lstStyle/>
    <a:p>
      <a:pPr>
        <a:defRPr sz="1000">
          <a:latin typeface="Poppins" pitchFamily="2" charset="77"/>
          <a:cs typeface="Poppins" pitchFamily="2" charset="77"/>
        </a:defRPr>
      </a:pPr>
      <a:endParaRPr lang="es-CL"/>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8">
  <p:cSld name="08">
    <p:bg>
      <p:bgPr>
        <a:solidFill>
          <a:srgbClr val="262626"/>
        </a:solidFill>
        <a:effectLst/>
      </p:bgPr>
    </p:bg>
    <p:spTree>
      <p:nvGrpSpPr>
        <p:cNvPr id="1" name="Shape 33"/>
        <p:cNvGrpSpPr/>
        <p:nvPr/>
      </p:nvGrpSpPr>
      <p:grpSpPr>
        <a:xfrm>
          <a:off x="0" y="0"/>
          <a:ext cx="0" cy="0"/>
          <a:chOff x="0" y="0"/>
          <a:chExt cx="0" cy="0"/>
        </a:xfrm>
      </p:grpSpPr>
      <p:sp>
        <p:nvSpPr>
          <p:cNvPr id="34" name="Google Shape;34;p37"/>
          <p:cNvSpPr txBox="1">
            <a:spLocks noGrp="1"/>
          </p:cNvSpPr>
          <p:nvPr>
            <p:ph type="body" idx="1"/>
          </p:nvPr>
        </p:nvSpPr>
        <p:spPr>
          <a:xfrm>
            <a:off x="4737253" y="2041812"/>
            <a:ext cx="6769937" cy="27743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35" name="Google Shape;35;p37"/>
          <p:cNvSpPr/>
          <p:nvPr/>
        </p:nvSpPr>
        <p:spPr>
          <a:xfrm>
            <a:off x="684810" y="3233318"/>
            <a:ext cx="2866897" cy="391364"/>
          </a:xfrm>
          <a:prstGeom prst="rect">
            <a:avLst/>
          </a:prstGeom>
          <a:noFill/>
          <a:ln>
            <a:noFill/>
          </a:ln>
        </p:spPr>
      </p:sp>
      <p:sp>
        <p:nvSpPr>
          <p:cNvPr id="36" name="Google Shape;36;p37"/>
          <p:cNvSpPr txBox="1">
            <a:spLocks noGrp="1"/>
          </p:cNvSpPr>
          <p:nvPr>
            <p:ph type="body" idx="2"/>
          </p:nvPr>
        </p:nvSpPr>
        <p:spPr>
          <a:xfrm>
            <a:off x="606859" y="3770059"/>
            <a:ext cx="2944848" cy="3246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FFFFFF"/>
              </a:buClr>
              <a:buSzPts val="1600"/>
              <a:buFont typeface="Century Gothic"/>
              <a:buNone/>
              <a:defRPr sz="16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08">
  <p:cSld name="1_08">
    <p:bg>
      <p:bgPr>
        <a:solidFill>
          <a:srgbClr val="262626"/>
        </a:solidFill>
        <a:effectLst/>
      </p:bgPr>
    </p:bg>
    <p:spTree>
      <p:nvGrpSpPr>
        <p:cNvPr id="1" name="Shape 37"/>
        <p:cNvGrpSpPr/>
        <p:nvPr/>
      </p:nvGrpSpPr>
      <p:grpSpPr>
        <a:xfrm>
          <a:off x="0" y="0"/>
          <a:ext cx="0" cy="0"/>
          <a:chOff x="0" y="0"/>
          <a:chExt cx="0" cy="0"/>
        </a:xfrm>
      </p:grpSpPr>
      <p:sp>
        <p:nvSpPr>
          <p:cNvPr id="38" name="Google Shape;38;p38"/>
          <p:cNvSpPr txBox="1">
            <a:spLocks noGrp="1"/>
          </p:cNvSpPr>
          <p:nvPr>
            <p:ph type="body" idx="1"/>
          </p:nvPr>
        </p:nvSpPr>
        <p:spPr>
          <a:xfrm>
            <a:off x="4737253" y="2041812"/>
            <a:ext cx="6769937" cy="27743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39" name="Google Shape;39;p38"/>
          <p:cNvSpPr/>
          <p:nvPr/>
        </p:nvSpPr>
        <p:spPr>
          <a:xfrm>
            <a:off x="684810" y="3233318"/>
            <a:ext cx="2866897" cy="391364"/>
          </a:xfrm>
          <a:prstGeom prst="rect">
            <a:avLst/>
          </a:prstGeom>
          <a:noFill/>
          <a:ln>
            <a:noFill/>
          </a:ln>
        </p:spPr>
      </p:sp>
      <p:sp>
        <p:nvSpPr>
          <p:cNvPr id="40" name="Google Shape;40;p38"/>
          <p:cNvSpPr txBox="1">
            <a:spLocks noGrp="1"/>
          </p:cNvSpPr>
          <p:nvPr>
            <p:ph type="body" idx="2"/>
          </p:nvPr>
        </p:nvSpPr>
        <p:spPr>
          <a:xfrm>
            <a:off x="606859" y="3770059"/>
            <a:ext cx="2944848" cy="3246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FFFFFF"/>
              </a:buClr>
              <a:buSzPts val="1600"/>
              <a:buFont typeface="Century Gothic"/>
              <a:buNone/>
              <a:defRPr sz="16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slusiones">
  <p:cSld name="1_Conslusiones">
    <p:spTree>
      <p:nvGrpSpPr>
        <p:cNvPr id="1" name="Shape 4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08">
  <p:cSld name="2_08">
    <p:bg>
      <p:bgPr>
        <a:solidFill>
          <a:srgbClr val="262626"/>
        </a:solidFill>
        <a:effectLst/>
      </p:bgPr>
    </p:bg>
    <p:spTree>
      <p:nvGrpSpPr>
        <p:cNvPr id="1" name="Shape 42"/>
        <p:cNvGrpSpPr/>
        <p:nvPr/>
      </p:nvGrpSpPr>
      <p:grpSpPr>
        <a:xfrm>
          <a:off x="0" y="0"/>
          <a:ext cx="0" cy="0"/>
          <a:chOff x="0" y="0"/>
          <a:chExt cx="0" cy="0"/>
        </a:xfrm>
      </p:grpSpPr>
      <p:sp>
        <p:nvSpPr>
          <p:cNvPr id="43" name="Google Shape;43;p40"/>
          <p:cNvSpPr txBox="1">
            <a:spLocks noGrp="1"/>
          </p:cNvSpPr>
          <p:nvPr>
            <p:ph type="body" idx="1"/>
          </p:nvPr>
        </p:nvSpPr>
        <p:spPr>
          <a:xfrm>
            <a:off x="4737253" y="2041812"/>
            <a:ext cx="6769937" cy="27743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44" name="Google Shape;44;p40"/>
          <p:cNvSpPr/>
          <p:nvPr/>
        </p:nvSpPr>
        <p:spPr>
          <a:xfrm>
            <a:off x="684810" y="3233318"/>
            <a:ext cx="2866897" cy="391364"/>
          </a:xfrm>
          <a:prstGeom prst="rect">
            <a:avLst/>
          </a:prstGeom>
          <a:noFill/>
          <a:ln>
            <a:noFill/>
          </a:ln>
        </p:spPr>
      </p:sp>
      <p:sp>
        <p:nvSpPr>
          <p:cNvPr id="45" name="Google Shape;45;p40"/>
          <p:cNvSpPr txBox="1">
            <a:spLocks noGrp="1"/>
          </p:cNvSpPr>
          <p:nvPr>
            <p:ph type="body" idx="2"/>
          </p:nvPr>
        </p:nvSpPr>
        <p:spPr>
          <a:xfrm>
            <a:off x="606859" y="3770059"/>
            <a:ext cx="2944848" cy="3246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FFFFFF"/>
              </a:buClr>
              <a:buSzPts val="1600"/>
              <a:buFont typeface="Century Gothic"/>
              <a:buNone/>
              <a:defRPr sz="16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08">
  <p:cSld name="3_08">
    <p:bg>
      <p:bgPr>
        <a:solidFill>
          <a:srgbClr val="262626"/>
        </a:solidFill>
        <a:effectLst/>
      </p:bgPr>
    </p:bg>
    <p:spTree>
      <p:nvGrpSpPr>
        <p:cNvPr id="1" name="Shape 46"/>
        <p:cNvGrpSpPr/>
        <p:nvPr/>
      </p:nvGrpSpPr>
      <p:grpSpPr>
        <a:xfrm>
          <a:off x="0" y="0"/>
          <a:ext cx="0" cy="0"/>
          <a:chOff x="0" y="0"/>
          <a:chExt cx="0" cy="0"/>
        </a:xfrm>
      </p:grpSpPr>
      <p:sp>
        <p:nvSpPr>
          <p:cNvPr id="47" name="Google Shape;47;p41"/>
          <p:cNvSpPr txBox="1">
            <a:spLocks noGrp="1"/>
          </p:cNvSpPr>
          <p:nvPr>
            <p:ph type="body" idx="1"/>
          </p:nvPr>
        </p:nvSpPr>
        <p:spPr>
          <a:xfrm>
            <a:off x="4737253" y="2041812"/>
            <a:ext cx="6769937" cy="27743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48" name="Google Shape;48;p41"/>
          <p:cNvSpPr/>
          <p:nvPr/>
        </p:nvSpPr>
        <p:spPr>
          <a:xfrm>
            <a:off x="684810" y="3233318"/>
            <a:ext cx="2866897" cy="391364"/>
          </a:xfrm>
          <a:prstGeom prst="rect">
            <a:avLst/>
          </a:prstGeom>
          <a:noFill/>
          <a:ln>
            <a:noFill/>
          </a:ln>
        </p:spPr>
      </p:sp>
      <p:sp>
        <p:nvSpPr>
          <p:cNvPr id="49" name="Google Shape;49;p41"/>
          <p:cNvSpPr txBox="1">
            <a:spLocks noGrp="1"/>
          </p:cNvSpPr>
          <p:nvPr>
            <p:ph type="body" idx="2"/>
          </p:nvPr>
        </p:nvSpPr>
        <p:spPr>
          <a:xfrm>
            <a:off x="606859" y="3770059"/>
            <a:ext cx="2944848" cy="3246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FFFFFF"/>
              </a:buClr>
              <a:buSzPts val="1600"/>
              <a:buFont typeface="Century Gothic"/>
              <a:buNone/>
              <a:defRPr sz="16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slusiones">
  <p:cSld name="2_Conslusiones">
    <p:spTree>
      <p:nvGrpSpPr>
        <p:cNvPr id="1" name="Shape 5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nslusiones">
  <p:cSld name="3_Conslusiones">
    <p:spTree>
      <p:nvGrpSpPr>
        <p:cNvPr id="1" name="Shape 5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759"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44"/>
          <p:cNvSpPr txBox="1">
            <a:spLocks noGrp="1"/>
          </p:cNvSpPr>
          <p:nvPr>
            <p:ph type="body" idx="1"/>
          </p:nvPr>
        </p:nvSpPr>
        <p:spPr>
          <a:xfrm>
            <a:off x="609600" y="1577340"/>
            <a:ext cx="5303520" cy="3903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55" name="Google Shape;55;p44"/>
          <p:cNvSpPr txBox="1">
            <a:spLocks noGrp="1"/>
          </p:cNvSpPr>
          <p:nvPr>
            <p:ph type="body" idx="2"/>
          </p:nvPr>
        </p:nvSpPr>
        <p:spPr>
          <a:xfrm>
            <a:off x="6278880" y="1577340"/>
            <a:ext cx="5303520" cy="3903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56" name="Google Shape;56;p4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9898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4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9898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44"/>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98989"/>
                </a:solidFill>
                <a:latin typeface="Century Gothic"/>
                <a:ea typeface="Century Gothic"/>
                <a:cs typeface="Century Gothic"/>
                <a:sym typeface="Century Gothic"/>
              </a:defRPr>
            </a:lvl1pPr>
            <a:lvl2pPr marL="0" marR="0" lvl="1" indent="0" algn="r" rtl="0">
              <a:spcBef>
                <a:spcPts val="0"/>
              </a:spcBef>
              <a:buNone/>
              <a:defRPr sz="1800">
                <a:solidFill>
                  <a:srgbClr val="898989"/>
                </a:solidFill>
                <a:latin typeface="Century Gothic"/>
                <a:ea typeface="Century Gothic"/>
                <a:cs typeface="Century Gothic"/>
                <a:sym typeface="Century Gothic"/>
              </a:defRPr>
            </a:lvl2pPr>
            <a:lvl3pPr marL="0" marR="0" lvl="2" indent="0" algn="r" rtl="0">
              <a:spcBef>
                <a:spcPts val="0"/>
              </a:spcBef>
              <a:buNone/>
              <a:defRPr sz="1800">
                <a:solidFill>
                  <a:srgbClr val="898989"/>
                </a:solidFill>
                <a:latin typeface="Century Gothic"/>
                <a:ea typeface="Century Gothic"/>
                <a:cs typeface="Century Gothic"/>
                <a:sym typeface="Century Gothic"/>
              </a:defRPr>
            </a:lvl3pPr>
            <a:lvl4pPr marL="0" marR="0" lvl="3" indent="0" algn="r" rtl="0">
              <a:spcBef>
                <a:spcPts val="0"/>
              </a:spcBef>
              <a:buNone/>
              <a:defRPr sz="1800">
                <a:solidFill>
                  <a:srgbClr val="898989"/>
                </a:solidFill>
                <a:latin typeface="Century Gothic"/>
                <a:ea typeface="Century Gothic"/>
                <a:cs typeface="Century Gothic"/>
                <a:sym typeface="Century Gothic"/>
              </a:defRPr>
            </a:lvl4pPr>
            <a:lvl5pPr marL="0" marR="0" lvl="4" indent="0" algn="r" rtl="0">
              <a:spcBef>
                <a:spcPts val="0"/>
              </a:spcBef>
              <a:buNone/>
              <a:defRPr sz="1800">
                <a:solidFill>
                  <a:srgbClr val="898989"/>
                </a:solidFill>
                <a:latin typeface="Century Gothic"/>
                <a:ea typeface="Century Gothic"/>
                <a:cs typeface="Century Gothic"/>
                <a:sym typeface="Century Gothic"/>
              </a:defRPr>
            </a:lvl5pPr>
            <a:lvl6pPr marL="0" marR="0" lvl="5" indent="0" algn="r" rtl="0">
              <a:spcBef>
                <a:spcPts val="0"/>
              </a:spcBef>
              <a:buNone/>
              <a:defRPr sz="1800">
                <a:solidFill>
                  <a:srgbClr val="898989"/>
                </a:solidFill>
                <a:latin typeface="Century Gothic"/>
                <a:ea typeface="Century Gothic"/>
                <a:cs typeface="Century Gothic"/>
                <a:sym typeface="Century Gothic"/>
              </a:defRPr>
            </a:lvl6pPr>
            <a:lvl7pPr marL="0" marR="0" lvl="6" indent="0" algn="r" rtl="0">
              <a:spcBef>
                <a:spcPts val="0"/>
              </a:spcBef>
              <a:buNone/>
              <a:defRPr sz="1800">
                <a:solidFill>
                  <a:srgbClr val="898989"/>
                </a:solidFill>
                <a:latin typeface="Century Gothic"/>
                <a:ea typeface="Century Gothic"/>
                <a:cs typeface="Century Gothic"/>
                <a:sym typeface="Century Gothic"/>
              </a:defRPr>
            </a:lvl7pPr>
            <a:lvl8pPr marL="0" marR="0" lvl="7" indent="0" algn="r" rtl="0">
              <a:spcBef>
                <a:spcPts val="0"/>
              </a:spcBef>
              <a:buNone/>
              <a:defRPr sz="1800">
                <a:solidFill>
                  <a:srgbClr val="898989"/>
                </a:solidFill>
                <a:latin typeface="Century Gothic"/>
                <a:ea typeface="Century Gothic"/>
                <a:cs typeface="Century Gothic"/>
                <a:sym typeface="Century Gothic"/>
              </a:defRPr>
            </a:lvl8pPr>
            <a:lvl9pPr marL="0" marR="0" lvl="8" indent="0" algn="r" rtl="0">
              <a:spcBef>
                <a:spcPts val="0"/>
              </a:spcBef>
              <a:buNone/>
              <a:defRPr sz="1800">
                <a:solidFill>
                  <a:srgbClr val="898989"/>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ubtitle, 3 columns">
  <p:cSld name="1_Title, subtitle, 3 columns">
    <p:spTree>
      <p:nvGrpSpPr>
        <p:cNvPr id="1" name="Shape 59"/>
        <p:cNvGrpSpPr/>
        <p:nvPr/>
      </p:nvGrpSpPr>
      <p:grpSpPr>
        <a:xfrm>
          <a:off x="0" y="0"/>
          <a:ext cx="0" cy="0"/>
          <a:chOff x="0" y="0"/>
          <a:chExt cx="0" cy="0"/>
        </a:xfrm>
      </p:grpSpPr>
      <p:sp>
        <p:nvSpPr>
          <p:cNvPr id="60" name="Google Shape;60;p45"/>
          <p:cNvSpPr txBox="1">
            <a:spLocks noGrp="1"/>
          </p:cNvSpPr>
          <p:nvPr>
            <p:ph type="body" idx="1"/>
          </p:nvPr>
        </p:nvSpPr>
        <p:spPr>
          <a:xfrm>
            <a:off x="752094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61" name="Google Shape;61;p45"/>
          <p:cNvSpPr txBox="1">
            <a:spLocks noGrp="1"/>
          </p:cNvSpPr>
          <p:nvPr>
            <p:ph type="body" idx="2"/>
          </p:nvPr>
        </p:nvSpPr>
        <p:spPr>
          <a:xfrm>
            <a:off x="49530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62" name="Google Shape;62;p45"/>
          <p:cNvSpPr txBox="1">
            <a:spLocks noGrp="1"/>
          </p:cNvSpPr>
          <p:nvPr>
            <p:ph type="body" idx="3"/>
          </p:nvPr>
        </p:nvSpPr>
        <p:spPr>
          <a:xfrm>
            <a:off x="400812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63" name="Google Shape;63;p45"/>
          <p:cNvSpPr txBox="1">
            <a:spLocks noGrp="1"/>
          </p:cNvSpPr>
          <p:nvPr>
            <p:ph type="body" idx="4"/>
          </p:nvPr>
        </p:nvSpPr>
        <p:spPr>
          <a:xfrm>
            <a:off x="514515" y="6100693"/>
            <a:ext cx="10346442" cy="28105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64" name="Google Shape;64;p45"/>
          <p:cNvSpPr txBox="1">
            <a:spLocks noGrp="1"/>
          </p:cNvSpPr>
          <p:nvPr>
            <p:ph type="title"/>
          </p:nvPr>
        </p:nvSpPr>
        <p:spPr>
          <a:xfrm>
            <a:off x="501649" y="304800"/>
            <a:ext cx="10356851"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5"/>
          <p:cNvSpPr txBox="1">
            <a:spLocks noGrp="1"/>
          </p:cNvSpPr>
          <p:nvPr>
            <p:ph type="body" idx="5"/>
          </p:nvPr>
        </p:nvSpPr>
        <p:spPr>
          <a:xfrm>
            <a:off x="501650" y="651600"/>
            <a:ext cx="10356850" cy="75725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2"/>
              </a:buClr>
              <a:buSzPts val="1800"/>
              <a:buFont typeface="Century Gothic"/>
              <a:buNone/>
              <a:defRPr sz="1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grpSp>
        <p:nvGrpSpPr>
          <p:cNvPr id="66" name="Google Shape;66;p45"/>
          <p:cNvGrpSpPr/>
          <p:nvPr/>
        </p:nvGrpSpPr>
        <p:grpSpPr>
          <a:xfrm>
            <a:off x="9177338" y="6259379"/>
            <a:ext cx="2365028" cy="525056"/>
            <a:chOff x="501649" y="4110185"/>
            <a:chExt cx="2601531" cy="577562"/>
          </a:xfrm>
        </p:grpSpPr>
        <p:pic>
          <p:nvPicPr>
            <p:cNvPr id="67" name="Google Shape;67;p45"/>
            <p:cNvPicPr preferRelativeResize="0"/>
            <p:nvPr/>
          </p:nvPicPr>
          <p:blipFill rotWithShape="1">
            <a:blip r:embed="rId2">
              <a:alphaModFix/>
            </a:blip>
            <a:srcRect/>
            <a:stretch/>
          </p:blipFill>
          <p:spPr>
            <a:xfrm>
              <a:off x="501649" y="4208005"/>
              <a:ext cx="1050288" cy="381923"/>
            </a:xfrm>
            <a:prstGeom prst="rect">
              <a:avLst/>
            </a:prstGeom>
            <a:noFill/>
            <a:ln>
              <a:noFill/>
            </a:ln>
          </p:spPr>
        </p:pic>
        <p:pic>
          <p:nvPicPr>
            <p:cNvPr id="68" name="Google Shape;68;p45"/>
            <p:cNvPicPr preferRelativeResize="0"/>
            <p:nvPr/>
          </p:nvPicPr>
          <p:blipFill rotWithShape="1">
            <a:blip r:embed="rId3">
              <a:alphaModFix/>
            </a:blip>
            <a:srcRect/>
            <a:stretch/>
          </p:blipFill>
          <p:spPr>
            <a:xfrm>
              <a:off x="1679509" y="4110185"/>
              <a:ext cx="1423671" cy="577562"/>
            </a:xfrm>
            <a:prstGeom prst="rect">
              <a:avLst/>
            </a:prstGeom>
            <a:noFill/>
            <a:ln>
              <a:noFill/>
            </a:ln>
          </p:spPr>
        </p:pic>
        <p:sp>
          <p:nvSpPr>
            <p:cNvPr id="69" name="Google Shape;69;p45"/>
            <p:cNvSpPr/>
            <p:nvPr/>
          </p:nvSpPr>
          <p:spPr>
            <a:xfrm>
              <a:off x="1676068" y="4208005"/>
              <a:ext cx="16024" cy="381923"/>
            </a:xfrm>
            <a:prstGeom prst="rect">
              <a:avLst/>
            </a:prstGeom>
            <a:solidFill>
              <a:schemeClr val="dk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chemeClr val="lt1"/>
                </a:solidFill>
                <a:latin typeface="Century Gothic"/>
                <a:ea typeface="Century Gothic"/>
                <a:cs typeface="Century Gothic"/>
                <a:sym typeface="Century Gothic"/>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obj">
  <p:cSld name="OBJECT">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ubtitle, 3 columns">
  <p:cSld name="2_Title, subtitle, 3 columns">
    <p:spTree>
      <p:nvGrpSpPr>
        <p:cNvPr id="1" name="Shape 70"/>
        <p:cNvGrpSpPr/>
        <p:nvPr/>
      </p:nvGrpSpPr>
      <p:grpSpPr>
        <a:xfrm>
          <a:off x="0" y="0"/>
          <a:ext cx="0" cy="0"/>
          <a:chOff x="0" y="0"/>
          <a:chExt cx="0" cy="0"/>
        </a:xfrm>
      </p:grpSpPr>
      <p:sp>
        <p:nvSpPr>
          <p:cNvPr id="71" name="Google Shape;71;p46"/>
          <p:cNvSpPr txBox="1">
            <a:spLocks noGrp="1"/>
          </p:cNvSpPr>
          <p:nvPr>
            <p:ph type="body" idx="1"/>
          </p:nvPr>
        </p:nvSpPr>
        <p:spPr>
          <a:xfrm>
            <a:off x="752094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72" name="Google Shape;72;p46"/>
          <p:cNvSpPr txBox="1">
            <a:spLocks noGrp="1"/>
          </p:cNvSpPr>
          <p:nvPr>
            <p:ph type="body" idx="2"/>
          </p:nvPr>
        </p:nvSpPr>
        <p:spPr>
          <a:xfrm>
            <a:off x="49530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73" name="Google Shape;73;p46"/>
          <p:cNvSpPr txBox="1">
            <a:spLocks noGrp="1"/>
          </p:cNvSpPr>
          <p:nvPr>
            <p:ph type="body" idx="3"/>
          </p:nvPr>
        </p:nvSpPr>
        <p:spPr>
          <a:xfrm>
            <a:off x="400812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74" name="Google Shape;74;p46"/>
          <p:cNvSpPr txBox="1">
            <a:spLocks noGrp="1"/>
          </p:cNvSpPr>
          <p:nvPr>
            <p:ph type="body" idx="4"/>
          </p:nvPr>
        </p:nvSpPr>
        <p:spPr>
          <a:xfrm>
            <a:off x="514515" y="6100693"/>
            <a:ext cx="10346442" cy="28105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75" name="Google Shape;75;p46"/>
          <p:cNvSpPr txBox="1">
            <a:spLocks noGrp="1"/>
          </p:cNvSpPr>
          <p:nvPr>
            <p:ph type="title"/>
          </p:nvPr>
        </p:nvSpPr>
        <p:spPr>
          <a:xfrm>
            <a:off x="501649" y="304800"/>
            <a:ext cx="10356851"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46"/>
          <p:cNvSpPr txBox="1">
            <a:spLocks noGrp="1"/>
          </p:cNvSpPr>
          <p:nvPr>
            <p:ph type="body" idx="5"/>
          </p:nvPr>
        </p:nvSpPr>
        <p:spPr>
          <a:xfrm>
            <a:off x="501650" y="651600"/>
            <a:ext cx="10356850" cy="75725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2"/>
              </a:buClr>
              <a:buSzPts val="1800"/>
              <a:buFont typeface="Century Gothic"/>
              <a:buNone/>
              <a:defRPr sz="1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grpSp>
        <p:nvGrpSpPr>
          <p:cNvPr id="77" name="Google Shape;77;p46"/>
          <p:cNvGrpSpPr/>
          <p:nvPr/>
        </p:nvGrpSpPr>
        <p:grpSpPr>
          <a:xfrm>
            <a:off x="9177338" y="6259379"/>
            <a:ext cx="2365028" cy="525056"/>
            <a:chOff x="501649" y="4110185"/>
            <a:chExt cx="2601531" cy="577562"/>
          </a:xfrm>
        </p:grpSpPr>
        <p:pic>
          <p:nvPicPr>
            <p:cNvPr id="78" name="Google Shape;78;p46"/>
            <p:cNvPicPr preferRelativeResize="0"/>
            <p:nvPr/>
          </p:nvPicPr>
          <p:blipFill rotWithShape="1">
            <a:blip r:embed="rId2">
              <a:alphaModFix/>
            </a:blip>
            <a:srcRect/>
            <a:stretch/>
          </p:blipFill>
          <p:spPr>
            <a:xfrm>
              <a:off x="501649" y="4208005"/>
              <a:ext cx="1050288" cy="381923"/>
            </a:xfrm>
            <a:prstGeom prst="rect">
              <a:avLst/>
            </a:prstGeom>
            <a:noFill/>
            <a:ln>
              <a:noFill/>
            </a:ln>
          </p:spPr>
        </p:pic>
        <p:pic>
          <p:nvPicPr>
            <p:cNvPr id="79" name="Google Shape;79;p46"/>
            <p:cNvPicPr preferRelativeResize="0"/>
            <p:nvPr/>
          </p:nvPicPr>
          <p:blipFill rotWithShape="1">
            <a:blip r:embed="rId3">
              <a:alphaModFix/>
            </a:blip>
            <a:srcRect/>
            <a:stretch/>
          </p:blipFill>
          <p:spPr>
            <a:xfrm>
              <a:off x="1679509" y="4110185"/>
              <a:ext cx="1423671" cy="577562"/>
            </a:xfrm>
            <a:prstGeom prst="rect">
              <a:avLst/>
            </a:prstGeom>
            <a:noFill/>
            <a:ln>
              <a:noFill/>
            </a:ln>
          </p:spPr>
        </p:pic>
        <p:sp>
          <p:nvSpPr>
            <p:cNvPr id="80" name="Google Shape;80;p46"/>
            <p:cNvSpPr/>
            <p:nvPr/>
          </p:nvSpPr>
          <p:spPr>
            <a:xfrm>
              <a:off x="1676068" y="4208005"/>
              <a:ext cx="16024" cy="381923"/>
            </a:xfrm>
            <a:prstGeom prst="rect">
              <a:avLst/>
            </a:prstGeom>
            <a:solidFill>
              <a:schemeClr val="dk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chemeClr val="lt1"/>
                </a:solidFill>
                <a:latin typeface="Century Gothic"/>
                <a:ea typeface="Century Gothic"/>
                <a:cs typeface="Century Gothic"/>
                <a:sym typeface="Century Gothic"/>
              </a:endParaRPr>
            </a:p>
          </p:txBody>
        </p:sp>
      </p:gr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47"/>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84" name="Google Shape;84;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Google Shape;86;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Diapositiva de título" type="title">
  <p:cSld name="TITLE">
    <p:spTree>
      <p:nvGrpSpPr>
        <p:cNvPr id="1" name="Shape 87"/>
        <p:cNvGrpSpPr/>
        <p:nvPr/>
      </p:nvGrpSpPr>
      <p:grpSpPr>
        <a:xfrm>
          <a:off x="0" y="0"/>
          <a:ext cx="0" cy="0"/>
          <a:chOff x="0" y="0"/>
          <a:chExt cx="0" cy="0"/>
        </a:xfrm>
      </p:grpSpPr>
      <p:sp>
        <p:nvSpPr>
          <p:cNvPr id="88" name="Google Shape;88;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2400"/>
              <a:buFont typeface="Century Gothic"/>
              <a:buNone/>
              <a:defRPr sz="2400" b="0" i="0" u="none" strike="noStrike" cap="none">
                <a:latin typeface="Century Gothic"/>
                <a:ea typeface="Century Gothic"/>
                <a:cs typeface="Century Gothic"/>
                <a:sym typeface="Century Gothic"/>
              </a:defRPr>
            </a:lvl1pPr>
            <a:lvl2pPr marR="0" lvl="1" algn="ctr" rtl="0">
              <a:spcBef>
                <a:spcPts val="0"/>
              </a:spcBef>
              <a:spcAft>
                <a:spcPts val="0"/>
              </a:spcAft>
              <a:buSzPts val="2000"/>
              <a:buFont typeface="Century Gothic"/>
              <a:buNone/>
              <a:defRPr sz="2000" b="0" i="0" u="none" strike="noStrike" cap="none">
                <a:latin typeface="Century Gothic"/>
                <a:ea typeface="Century Gothic"/>
                <a:cs typeface="Century Gothic"/>
                <a:sym typeface="Century Gothic"/>
              </a:defRPr>
            </a:lvl2pPr>
            <a:lvl3pPr marR="0" lvl="2" algn="ctr" rtl="0">
              <a:spcBef>
                <a:spcPts val="0"/>
              </a:spcBef>
              <a:spcAft>
                <a:spcPts val="0"/>
              </a:spcAft>
              <a:buSzPts val="1800"/>
              <a:buFont typeface="Century Gothic"/>
              <a:buNone/>
              <a:defRPr sz="1800" b="0" i="0" u="none" strike="noStrike" cap="none">
                <a:latin typeface="Century Gothic"/>
                <a:ea typeface="Century Gothic"/>
                <a:cs typeface="Century Gothic"/>
                <a:sym typeface="Century Gothic"/>
              </a:defRPr>
            </a:lvl3pPr>
            <a:lvl4pPr marR="0" lvl="3"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4pPr>
            <a:lvl5pPr marR="0" lvl="4"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5pPr>
            <a:lvl6pPr marR="0" lvl="5"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6pPr>
            <a:lvl7pPr marR="0" lvl="6"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7pPr>
            <a:lvl8pPr marR="0" lvl="7"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8pPr>
            <a:lvl9pPr marR="0" lvl="8" algn="ctr" rtl="0">
              <a:spcBef>
                <a:spcPts val="0"/>
              </a:spcBef>
              <a:spcAft>
                <a:spcPts val="0"/>
              </a:spcAft>
              <a:buSzPts val="1600"/>
              <a:buFont typeface="Century Gothic"/>
              <a:buNone/>
              <a:defRPr sz="1600" b="0" i="0" u="none" strike="noStrike" cap="none">
                <a:latin typeface="Century Gothic"/>
                <a:ea typeface="Century Gothic"/>
                <a:cs typeface="Century Gothic"/>
                <a:sym typeface="Century Gothic"/>
              </a:defRPr>
            </a:lvl9pPr>
          </a:lstStyle>
          <a:p>
            <a:endParaRPr/>
          </a:p>
        </p:txBody>
      </p:sp>
      <p:sp>
        <p:nvSpPr>
          <p:cNvPr id="90" name="Google Shape;90;p4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1" name="Google Shape;91;p4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4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8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62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60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48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36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39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65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15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 columns">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740624D-E880-4BF6-A008-1E204403736E}"/>
              </a:ext>
            </a:extLst>
          </p:cNvPr>
          <p:cNvSpPr>
            <a:spLocks noGrp="1"/>
          </p:cNvSpPr>
          <p:nvPr>
            <p:ph sz="quarter" idx="14"/>
          </p:nvPr>
        </p:nvSpPr>
        <p:spPr>
          <a:xfrm>
            <a:off x="752094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Content Placeholder 3">
            <a:extLst>
              <a:ext uri="{FF2B5EF4-FFF2-40B4-BE49-F238E27FC236}">
                <a16:creationId xmlns:a16="http://schemas.microsoft.com/office/drawing/2014/main" id="{AA416A39-BA12-54EE-BA00-9AE8AA9E3426}"/>
              </a:ext>
            </a:extLst>
          </p:cNvPr>
          <p:cNvSpPr>
            <a:spLocks noGrp="1"/>
          </p:cNvSpPr>
          <p:nvPr>
            <p:ph sz="quarter" idx="15"/>
          </p:nvPr>
        </p:nvSpPr>
        <p:spPr>
          <a:xfrm>
            <a:off x="49530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53F02366-0E43-F567-8F34-AC54F98CC659}"/>
              </a:ext>
            </a:extLst>
          </p:cNvPr>
          <p:cNvSpPr>
            <a:spLocks noGrp="1"/>
          </p:cNvSpPr>
          <p:nvPr>
            <p:ph sz="quarter" idx="16"/>
          </p:nvPr>
        </p:nvSpPr>
        <p:spPr>
          <a:xfrm>
            <a:off x="400812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F58F5B8B-469A-C8ED-6BCC-C4113FB20FC7}"/>
              </a:ext>
            </a:extLst>
          </p:cNvPr>
          <p:cNvSpPr>
            <a:spLocks noGrp="1"/>
          </p:cNvSpPr>
          <p:nvPr>
            <p:ph sz="quarter" idx="17" hasCustomPrompt="1"/>
          </p:nvPr>
        </p:nvSpPr>
        <p:spPr>
          <a:xfrm>
            <a:off x="514515" y="6100693"/>
            <a:ext cx="10346442" cy="281058"/>
          </a:xfrm>
          <a:prstGeom prst="rect">
            <a:avLst/>
          </a:prstGeom>
        </p:spPr>
        <p:txBody>
          <a:bodyPr wrap="none">
            <a:noAutofit/>
          </a:bodyPr>
          <a:lstStyle>
            <a:lvl1pPr>
              <a:spcAft>
                <a:spcPts val="0"/>
              </a:spcAft>
              <a:defRPr sz="800"/>
            </a:lvl1pPr>
          </a:lstStyle>
          <a:p>
            <a:pPr lvl="0"/>
            <a:r>
              <a:rPr lang="en-US"/>
              <a:t>Click to add notes and sources</a:t>
            </a:r>
          </a:p>
        </p:txBody>
      </p:sp>
      <p:sp>
        <p:nvSpPr>
          <p:cNvPr id="7" name="Title 1">
            <a:extLst>
              <a:ext uri="{FF2B5EF4-FFF2-40B4-BE49-F238E27FC236}">
                <a16:creationId xmlns:a16="http://schemas.microsoft.com/office/drawing/2014/main" id="{94CE61DF-111B-C7D1-51E1-703B343C2C99}"/>
              </a:ext>
            </a:extLst>
          </p:cNvPr>
          <p:cNvSpPr>
            <a:spLocks noGrp="1"/>
          </p:cNvSpPr>
          <p:nvPr>
            <p:ph type="title" hasCustomPrompt="1"/>
          </p:nvPr>
        </p:nvSpPr>
        <p:spPr>
          <a:xfrm>
            <a:off x="501649" y="304800"/>
            <a:ext cx="10356851" cy="342900"/>
          </a:xfrm>
          <a:prstGeom prst="rect">
            <a:avLst/>
          </a:prstGeom>
        </p:spPr>
        <p:txBody>
          <a:bodyPr/>
          <a:lstStyle>
            <a:lvl1pPr>
              <a:defRPr/>
            </a:lvl1pPr>
          </a:lstStyle>
          <a:p>
            <a:r>
              <a:rPr lang="en-US"/>
              <a:t>Click to add title</a:t>
            </a:r>
            <a:endParaRPr lang="en-GB"/>
          </a:p>
        </p:txBody>
      </p:sp>
      <p:sp>
        <p:nvSpPr>
          <p:cNvPr id="10" name="Text Placeholder 8">
            <a:extLst>
              <a:ext uri="{FF2B5EF4-FFF2-40B4-BE49-F238E27FC236}">
                <a16:creationId xmlns:a16="http://schemas.microsoft.com/office/drawing/2014/main" id="{BBD8C220-C3EB-C022-EC11-27576075889B}"/>
              </a:ext>
            </a:extLst>
          </p:cNvPr>
          <p:cNvSpPr>
            <a:spLocks noGrp="1"/>
          </p:cNvSpPr>
          <p:nvPr>
            <p:ph type="body" sz="quarter" idx="13" hasCustomPrompt="1"/>
          </p:nvPr>
        </p:nvSpPr>
        <p:spPr>
          <a:xfrm>
            <a:off x="501650" y="651600"/>
            <a:ext cx="1035685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grpSp>
        <p:nvGrpSpPr>
          <p:cNvPr id="4" name="Grupo 3">
            <a:extLst>
              <a:ext uri="{FF2B5EF4-FFF2-40B4-BE49-F238E27FC236}">
                <a16:creationId xmlns:a16="http://schemas.microsoft.com/office/drawing/2014/main" id="{72DED75F-AAE6-D2B5-26BE-478AD4807EE6}"/>
              </a:ext>
            </a:extLst>
          </p:cNvPr>
          <p:cNvGrpSpPr/>
          <p:nvPr userDrawn="1"/>
        </p:nvGrpSpPr>
        <p:grpSpPr>
          <a:xfrm>
            <a:off x="9177338" y="6259379"/>
            <a:ext cx="2365028" cy="525056"/>
            <a:chOff x="501649" y="4110185"/>
            <a:chExt cx="2601531" cy="577562"/>
          </a:xfrm>
        </p:grpSpPr>
        <p:pic>
          <p:nvPicPr>
            <p:cNvPr id="8" name="Imagen 7">
              <a:extLst>
                <a:ext uri="{FF2B5EF4-FFF2-40B4-BE49-F238E27FC236}">
                  <a16:creationId xmlns:a16="http://schemas.microsoft.com/office/drawing/2014/main" id="{5D8718CE-D515-98A7-4F28-BA6B97EFCB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649" y="4208005"/>
              <a:ext cx="1050288" cy="381923"/>
            </a:xfrm>
            <a:prstGeom prst="rect">
              <a:avLst/>
            </a:prstGeom>
          </p:spPr>
        </p:pic>
        <p:pic>
          <p:nvPicPr>
            <p:cNvPr id="9" name="Imagen 8">
              <a:extLst>
                <a:ext uri="{FF2B5EF4-FFF2-40B4-BE49-F238E27FC236}">
                  <a16:creationId xmlns:a16="http://schemas.microsoft.com/office/drawing/2014/main" id="{E21762E3-59F9-1426-6FFA-F980D1E8CE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9509" y="4110185"/>
              <a:ext cx="1423671" cy="577562"/>
            </a:xfrm>
            <a:prstGeom prst="rect">
              <a:avLst/>
            </a:prstGeom>
          </p:spPr>
        </p:pic>
        <p:sp>
          <p:nvSpPr>
            <p:cNvPr id="11" name="Rectángulo 10">
              <a:extLst>
                <a:ext uri="{FF2B5EF4-FFF2-40B4-BE49-F238E27FC236}">
                  <a16:creationId xmlns:a16="http://schemas.microsoft.com/office/drawing/2014/main" id="{5B886F64-AE0B-7CB8-A70E-5F3BED0FF26B}"/>
                </a:ext>
              </a:extLst>
            </p:cNvPr>
            <p:cNvSpPr/>
            <p:nvPr/>
          </p:nvSpPr>
          <p:spPr bwMode="gray">
            <a:xfrm>
              <a:off x="1676068" y="4208005"/>
              <a:ext cx="16024" cy="381923"/>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ES_tradnl" sz="1600" b="1">
                <a:solidFill>
                  <a:schemeClr val="bg1"/>
                </a:solidFill>
              </a:endParaRPr>
            </a:p>
          </p:txBody>
        </p:sp>
      </p:grpSp>
    </p:spTree>
    <p:extLst>
      <p:ext uri="{BB962C8B-B14F-4D97-AF65-F5344CB8AC3E}">
        <p14:creationId xmlns:p14="http://schemas.microsoft.com/office/powerpoint/2010/main" val="22421330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6238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08">
    <p:bg>
      <p:bgPr>
        <a:solidFill>
          <a:srgbClr val="262626"/>
        </a:solidFill>
        <a:effectLst/>
      </p:bgPr>
    </p:bg>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4EEB612C-B442-04D9-7F35-594373D59F6B}"/>
              </a:ext>
            </a:extLst>
          </p:cNvPr>
          <p:cNvSpPr>
            <a:spLocks noGrp="1"/>
          </p:cNvSpPr>
          <p:nvPr>
            <p:ph type="body" sz="quarter" idx="13" hasCustomPrompt="1"/>
          </p:nvPr>
        </p:nvSpPr>
        <p:spPr>
          <a:xfrm>
            <a:off x="4737253" y="2041812"/>
            <a:ext cx="6769937" cy="2774376"/>
          </a:xfrm>
          <a:prstGeom prst="rect">
            <a:avLst/>
          </a:prstGeom>
        </p:spPr>
        <p:txBody>
          <a:bodyPr anchor="ctr"/>
          <a:lstStyle>
            <a:lvl1pPr marL="0" indent="0">
              <a:buNone/>
              <a:defRPr sz="4800">
                <a:solidFill>
                  <a:schemeClr val="tx2"/>
                </a:solidFill>
                <a:latin typeface="Century Gothic" panose="020B0502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CL" err="1"/>
              <a:t>Lorem</a:t>
            </a:r>
            <a:r>
              <a:rPr lang="es-CL"/>
              <a:t> </a:t>
            </a:r>
            <a:r>
              <a:rPr lang="es-CL" err="1"/>
              <a:t>ipsum</a:t>
            </a:r>
            <a:r>
              <a:rPr lang="es-CL"/>
              <a:t> dolor </a:t>
            </a:r>
            <a:r>
              <a:rPr lang="es-CL" err="1"/>
              <a:t>sit</a:t>
            </a:r>
            <a:r>
              <a:rPr lang="es-CL"/>
              <a:t> </a:t>
            </a:r>
            <a:r>
              <a:rPr lang="es-CL" err="1"/>
              <a:t>amet</a:t>
            </a:r>
            <a:r>
              <a:rPr lang="es-CL"/>
              <a:t>, </a:t>
            </a:r>
            <a:r>
              <a:rPr lang="es-CL" err="1"/>
              <a:t>consectetur</a:t>
            </a:r>
            <a:r>
              <a:rPr lang="es-CL"/>
              <a:t> </a:t>
            </a:r>
            <a:r>
              <a:rPr lang="es-CL" err="1"/>
              <a:t>adipiscing</a:t>
            </a:r>
            <a:r>
              <a:rPr lang="es-CL"/>
              <a:t> </a:t>
            </a:r>
            <a:r>
              <a:rPr lang="es-CL" err="1"/>
              <a:t>elit</a:t>
            </a:r>
            <a:r>
              <a:rPr lang="es-CL"/>
              <a:t>.</a:t>
            </a:r>
          </a:p>
        </p:txBody>
      </p:sp>
      <p:pic>
        <p:nvPicPr>
          <p:cNvPr id="7" name="Gráfico 6">
            <a:extLst>
              <a:ext uri="{FF2B5EF4-FFF2-40B4-BE49-F238E27FC236}">
                <a16:creationId xmlns:a16="http://schemas.microsoft.com/office/drawing/2014/main" id="{43924938-F34E-DCC0-D28A-8236242DE9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4810" y="3233318"/>
            <a:ext cx="2866897" cy="391364"/>
          </a:xfrm>
          <a:prstGeom prst="rect">
            <a:avLst/>
          </a:prstGeom>
        </p:spPr>
      </p:pic>
      <p:sp>
        <p:nvSpPr>
          <p:cNvPr id="2" name="Marcador de texto 18">
            <a:extLst>
              <a:ext uri="{FF2B5EF4-FFF2-40B4-BE49-F238E27FC236}">
                <a16:creationId xmlns:a16="http://schemas.microsoft.com/office/drawing/2014/main" id="{92A34864-B8A9-67B3-B6B5-D86261745379}"/>
              </a:ext>
            </a:extLst>
          </p:cNvPr>
          <p:cNvSpPr>
            <a:spLocks noGrp="1"/>
          </p:cNvSpPr>
          <p:nvPr>
            <p:ph type="body" sz="quarter" idx="22" hasCustomPrompt="1"/>
          </p:nvPr>
        </p:nvSpPr>
        <p:spPr>
          <a:xfrm>
            <a:off x="606859" y="3770059"/>
            <a:ext cx="2944848" cy="324644"/>
          </a:xfrm>
          <a:prstGeom prst="rect">
            <a:avLst/>
          </a:prstGeom>
        </p:spPr>
        <p:txBody>
          <a:bodyPr anchor="t"/>
          <a:lstStyle>
            <a:lvl1pPr marL="0" indent="0" algn="l">
              <a:buNone/>
              <a:defRPr sz="1600">
                <a:solidFill>
                  <a:srgbClr val="FFFFFF"/>
                </a:solidFill>
                <a:latin typeface="Century Gothic" panose="020B0502020202020204" pitchFamily="34" charset="0"/>
              </a:defRPr>
            </a:lvl1pPr>
          </a:lstStyle>
          <a:p>
            <a:pPr lvl="0"/>
            <a:r>
              <a:rPr lang="es-CL"/>
              <a:t>01/01/2024</a:t>
            </a:r>
          </a:p>
        </p:txBody>
      </p:sp>
    </p:spTree>
    <p:extLst>
      <p:ext uri="{BB962C8B-B14F-4D97-AF65-F5344CB8AC3E}">
        <p14:creationId xmlns:p14="http://schemas.microsoft.com/office/powerpoint/2010/main" val="58842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08">
    <p:bg>
      <p:bgPr>
        <a:solidFill>
          <a:srgbClr val="262626"/>
        </a:solidFill>
        <a:effectLst/>
      </p:bgPr>
    </p:bg>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4EEB612C-B442-04D9-7F35-594373D59F6B}"/>
              </a:ext>
            </a:extLst>
          </p:cNvPr>
          <p:cNvSpPr>
            <a:spLocks noGrp="1"/>
          </p:cNvSpPr>
          <p:nvPr>
            <p:ph type="body" sz="quarter" idx="13" hasCustomPrompt="1"/>
          </p:nvPr>
        </p:nvSpPr>
        <p:spPr>
          <a:xfrm>
            <a:off x="4737253" y="2041812"/>
            <a:ext cx="6769937" cy="2774376"/>
          </a:xfrm>
          <a:prstGeom prst="rect">
            <a:avLst/>
          </a:prstGeom>
        </p:spPr>
        <p:txBody>
          <a:bodyPr anchor="ctr"/>
          <a:lstStyle>
            <a:lvl1pPr marL="0" indent="0">
              <a:buNone/>
              <a:defRPr sz="4800">
                <a:solidFill>
                  <a:schemeClr val="tx2"/>
                </a:solidFill>
                <a:latin typeface="Century Gothic" panose="020B0502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CL" err="1"/>
              <a:t>Lorem</a:t>
            </a:r>
            <a:r>
              <a:rPr lang="es-CL"/>
              <a:t> </a:t>
            </a:r>
            <a:r>
              <a:rPr lang="es-CL" err="1"/>
              <a:t>ipsum</a:t>
            </a:r>
            <a:r>
              <a:rPr lang="es-CL"/>
              <a:t> dolor </a:t>
            </a:r>
            <a:r>
              <a:rPr lang="es-CL" err="1"/>
              <a:t>sit</a:t>
            </a:r>
            <a:r>
              <a:rPr lang="es-CL"/>
              <a:t> </a:t>
            </a:r>
            <a:r>
              <a:rPr lang="es-CL" err="1"/>
              <a:t>amet</a:t>
            </a:r>
            <a:r>
              <a:rPr lang="es-CL"/>
              <a:t>, </a:t>
            </a:r>
            <a:r>
              <a:rPr lang="es-CL" err="1"/>
              <a:t>consectetur</a:t>
            </a:r>
            <a:r>
              <a:rPr lang="es-CL"/>
              <a:t> </a:t>
            </a:r>
            <a:r>
              <a:rPr lang="es-CL" err="1"/>
              <a:t>adipiscing</a:t>
            </a:r>
            <a:r>
              <a:rPr lang="es-CL"/>
              <a:t> </a:t>
            </a:r>
            <a:r>
              <a:rPr lang="es-CL" err="1"/>
              <a:t>elit</a:t>
            </a:r>
            <a:r>
              <a:rPr lang="es-CL"/>
              <a:t>.</a:t>
            </a:r>
          </a:p>
        </p:txBody>
      </p:sp>
      <p:pic>
        <p:nvPicPr>
          <p:cNvPr id="7" name="Gráfico 6">
            <a:extLst>
              <a:ext uri="{FF2B5EF4-FFF2-40B4-BE49-F238E27FC236}">
                <a16:creationId xmlns:a16="http://schemas.microsoft.com/office/drawing/2014/main" id="{43924938-F34E-DCC0-D28A-8236242DE9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4810" y="3233318"/>
            <a:ext cx="2866897" cy="391364"/>
          </a:xfrm>
          <a:prstGeom prst="rect">
            <a:avLst/>
          </a:prstGeom>
        </p:spPr>
      </p:pic>
      <p:sp>
        <p:nvSpPr>
          <p:cNvPr id="2" name="Marcador de texto 18">
            <a:extLst>
              <a:ext uri="{FF2B5EF4-FFF2-40B4-BE49-F238E27FC236}">
                <a16:creationId xmlns:a16="http://schemas.microsoft.com/office/drawing/2014/main" id="{92A34864-B8A9-67B3-B6B5-D86261745379}"/>
              </a:ext>
            </a:extLst>
          </p:cNvPr>
          <p:cNvSpPr>
            <a:spLocks noGrp="1"/>
          </p:cNvSpPr>
          <p:nvPr>
            <p:ph type="body" sz="quarter" idx="22" hasCustomPrompt="1"/>
          </p:nvPr>
        </p:nvSpPr>
        <p:spPr>
          <a:xfrm>
            <a:off x="606859" y="3770059"/>
            <a:ext cx="2944848" cy="324644"/>
          </a:xfrm>
          <a:prstGeom prst="rect">
            <a:avLst/>
          </a:prstGeom>
        </p:spPr>
        <p:txBody>
          <a:bodyPr anchor="t"/>
          <a:lstStyle>
            <a:lvl1pPr marL="0" indent="0" algn="l">
              <a:buNone/>
              <a:defRPr sz="1600">
                <a:solidFill>
                  <a:srgbClr val="FFFFFF"/>
                </a:solidFill>
                <a:latin typeface="Century Gothic" panose="020B0502020202020204" pitchFamily="34" charset="0"/>
              </a:defRPr>
            </a:lvl1pPr>
          </a:lstStyle>
          <a:p>
            <a:pPr lvl="0"/>
            <a:r>
              <a:rPr lang="es-CL"/>
              <a:t>01/01/2024</a:t>
            </a:r>
          </a:p>
        </p:txBody>
      </p:sp>
    </p:spTree>
    <p:extLst>
      <p:ext uri="{BB962C8B-B14F-4D97-AF65-F5344CB8AC3E}">
        <p14:creationId xmlns:p14="http://schemas.microsoft.com/office/powerpoint/2010/main" val="3814639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422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08">
    <p:bg>
      <p:bgPr>
        <a:solidFill>
          <a:srgbClr val="262626"/>
        </a:solidFill>
        <a:effectLst/>
      </p:bgPr>
    </p:bg>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4EEB612C-B442-04D9-7F35-594373D59F6B}"/>
              </a:ext>
            </a:extLst>
          </p:cNvPr>
          <p:cNvSpPr>
            <a:spLocks noGrp="1"/>
          </p:cNvSpPr>
          <p:nvPr>
            <p:ph type="body" sz="quarter" idx="13" hasCustomPrompt="1"/>
          </p:nvPr>
        </p:nvSpPr>
        <p:spPr>
          <a:xfrm>
            <a:off x="4737253" y="2041812"/>
            <a:ext cx="6769937" cy="2774376"/>
          </a:xfrm>
          <a:prstGeom prst="rect">
            <a:avLst/>
          </a:prstGeom>
        </p:spPr>
        <p:txBody>
          <a:bodyPr anchor="ctr"/>
          <a:lstStyle>
            <a:lvl1pPr marL="0" indent="0">
              <a:buNone/>
              <a:defRPr sz="4800">
                <a:solidFill>
                  <a:schemeClr val="tx2"/>
                </a:solidFill>
                <a:latin typeface="Century Gothic" panose="020B0502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CL" err="1"/>
              <a:t>Lorem</a:t>
            </a:r>
            <a:r>
              <a:rPr lang="es-CL"/>
              <a:t> </a:t>
            </a:r>
            <a:r>
              <a:rPr lang="es-CL" err="1"/>
              <a:t>ipsum</a:t>
            </a:r>
            <a:r>
              <a:rPr lang="es-CL"/>
              <a:t> dolor </a:t>
            </a:r>
            <a:r>
              <a:rPr lang="es-CL" err="1"/>
              <a:t>sit</a:t>
            </a:r>
            <a:r>
              <a:rPr lang="es-CL"/>
              <a:t> </a:t>
            </a:r>
            <a:r>
              <a:rPr lang="es-CL" err="1"/>
              <a:t>amet</a:t>
            </a:r>
            <a:r>
              <a:rPr lang="es-CL"/>
              <a:t>, </a:t>
            </a:r>
            <a:r>
              <a:rPr lang="es-CL" err="1"/>
              <a:t>consectetur</a:t>
            </a:r>
            <a:r>
              <a:rPr lang="es-CL"/>
              <a:t> </a:t>
            </a:r>
            <a:r>
              <a:rPr lang="es-CL" err="1"/>
              <a:t>adipiscing</a:t>
            </a:r>
            <a:r>
              <a:rPr lang="es-CL"/>
              <a:t> </a:t>
            </a:r>
            <a:r>
              <a:rPr lang="es-CL" err="1"/>
              <a:t>elit</a:t>
            </a:r>
            <a:r>
              <a:rPr lang="es-CL"/>
              <a:t>.</a:t>
            </a:r>
          </a:p>
        </p:txBody>
      </p:sp>
      <p:pic>
        <p:nvPicPr>
          <p:cNvPr id="7" name="Gráfico 6">
            <a:extLst>
              <a:ext uri="{FF2B5EF4-FFF2-40B4-BE49-F238E27FC236}">
                <a16:creationId xmlns:a16="http://schemas.microsoft.com/office/drawing/2014/main" id="{43924938-F34E-DCC0-D28A-8236242DE9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4810" y="3233318"/>
            <a:ext cx="2866897" cy="391364"/>
          </a:xfrm>
          <a:prstGeom prst="rect">
            <a:avLst/>
          </a:prstGeom>
        </p:spPr>
      </p:pic>
      <p:sp>
        <p:nvSpPr>
          <p:cNvPr id="2" name="Marcador de texto 18">
            <a:extLst>
              <a:ext uri="{FF2B5EF4-FFF2-40B4-BE49-F238E27FC236}">
                <a16:creationId xmlns:a16="http://schemas.microsoft.com/office/drawing/2014/main" id="{92A34864-B8A9-67B3-B6B5-D86261745379}"/>
              </a:ext>
            </a:extLst>
          </p:cNvPr>
          <p:cNvSpPr>
            <a:spLocks noGrp="1"/>
          </p:cNvSpPr>
          <p:nvPr>
            <p:ph type="body" sz="quarter" idx="22" hasCustomPrompt="1"/>
          </p:nvPr>
        </p:nvSpPr>
        <p:spPr>
          <a:xfrm>
            <a:off x="606859" y="3770059"/>
            <a:ext cx="2944848" cy="324644"/>
          </a:xfrm>
          <a:prstGeom prst="rect">
            <a:avLst/>
          </a:prstGeom>
        </p:spPr>
        <p:txBody>
          <a:bodyPr anchor="t"/>
          <a:lstStyle>
            <a:lvl1pPr marL="0" indent="0" algn="l">
              <a:buNone/>
              <a:defRPr sz="1600">
                <a:solidFill>
                  <a:srgbClr val="FFFFFF"/>
                </a:solidFill>
                <a:latin typeface="Century Gothic" panose="020B0502020202020204" pitchFamily="34" charset="0"/>
              </a:defRPr>
            </a:lvl1pPr>
          </a:lstStyle>
          <a:p>
            <a:pPr lvl="0"/>
            <a:r>
              <a:rPr lang="es-CL"/>
              <a:t>01/01/2024</a:t>
            </a:r>
          </a:p>
        </p:txBody>
      </p:sp>
    </p:spTree>
    <p:extLst>
      <p:ext uri="{BB962C8B-B14F-4D97-AF65-F5344CB8AC3E}">
        <p14:creationId xmlns:p14="http://schemas.microsoft.com/office/powerpoint/2010/main" val="1149967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08">
    <p:bg>
      <p:bgPr>
        <a:solidFill>
          <a:srgbClr val="262626"/>
        </a:solidFill>
        <a:effectLst/>
      </p:bgPr>
    </p:bg>
    <p:spTree>
      <p:nvGrpSpPr>
        <p:cNvPr id="1" name=""/>
        <p:cNvGrpSpPr/>
        <p:nvPr/>
      </p:nvGrpSpPr>
      <p:grpSpPr>
        <a:xfrm>
          <a:off x="0" y="0"/>
          <a:ext cx="0" cy="0"/>
          <a:chOff x="0" y="0"/>
          <a:chExt cx="0" cy="0"/>
        </a:xfrm>
      </p:grpSpPr>
      <p:sp>
        <p:nvSpPr>
          <p:cNvPr id="4" name="Marcador de texto 13">
            <a:extLst>
              <a:ext uri="{FF2B5EF4-FFF2-40B4-BE49-F238E27FC236}">
                <a16:creationId xmlns:a16="http://schemas.microsoft.com/office/drawing/2014/main" id="{4EEB612C-B442-04D9-7F35-594373D59F6B}"/>
              </a:ext>
            </a:extLst>
          </p:cNvPr>
          <p:cNvSpPr>
            <a:spLocks noGrp="1"/>
          </p:cNvSpPr>
          <p:nvPr>
            <p:ph type="body" sz="quarter" idx="13" hasCustomPrompt="1"/>
          </p:nvPr>
        </p:nvSpPr>
        <p:spPr>
          <a:xfrm>
            <a:off x="4737253" y="2041812"/>
            <a:ext cx="6769937" cy="2774376"/>
          </a:xfrm>
          <a:prstGeom prst="rect">
            <a:avLst/>
          </a:prstGeom>
        </p:spPr>
        <p:txBody>
          <a:bodyPr anchor="ctr"/>
          <a:lstStyle>
            <a:lvl1pPr marL="0" indent="0">
              <a:buNone/>
              <a:defRPr sz="4800">
                <a:solidFill>
                  <a:schemeClr val="tx2"/>
                </a:solidFill>
                <a:latin typeface="Century Gothic" panose="020B050202020202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CL" err="1"/>
              <a:t>Lorem</a:t>
            </a:r>
            <a:r>
              <a:rPr lang="es-CL"/>
              <a:t> </a:t>
            </a:r>
            <a:r>
              <a:rPr lang="es-CL" err="1"/>
              <a:t>ipsum</a:t>
            </a:r>
            <a:r>
              <a:rPr lang="es-CL"/>
              <a:t> dolor </a:t>
            </a:r>
            <a:r>
              <a:rPr lang="es-CL" err="1"/>
              <a:t>sit</a:t>
            </a:r>
            <a:r>
              <a:rPr lang="es-CL"/>
              <a:t> </a:t>
            </a:r>
            <a:r>
              <a:rPr lang="es-CL" err="1"/>
              <a:t>amet</a:t>
            </a:r>
            <a:r>
              <a:rPr lang="es-CL"/>
              <a:t>, </a:t>
            </a:r>
            <a:r>
              <a:rPr lang="es-CL" err="1"/>
              <a:t>consectetur</a:t>
            </a:r>
            <a:r>
              <a:rPr lang="es-CL"/>
              <a:t> </a:t>
            </a:r>
            <a:r>
              <a:rPr lang="es-CL" err="1"/>
              <a:t>adipiscing</a:t>
            </a:r>
            <a:r>
              <a:rPr lang="es-CL"/>
              <a:t> </a:t>
            </a:r>
            <a:r>
              <a:rPr lang="es-CL" err="1"/>
              <a:t>elit</a:t>
            </a:r>
            <a:r>
              <a:rPr lang="es-CL"/>
              <a:t>.</a:t>
            </a:r>
          </a:p>
        </p:txBody>
      </p:sp>
      <p:pic>
        <p:nvPicPr>
          <p:cNvPr id="7" name="Gráfico 6">
            <a:extLst>
              <a:ext uri="{FF2B5EF4-FFF2-40B4-BE49-F238E27FC236}">
                <a16:creationId xmlns:a16="http://schemas.microsoft.com/office/drawing/2014/main" id="{43924938-F34E-DCC0-D28A-8236242DE9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4810" y="3233318"/>
            <a:ext cx="2866897" cy="391364"/>
          </a:xfrm>
          <a:prstGeom prst="rect">
            <a:avLst/>
          </a:prstGeom>
        </p:spPr>
      </p:pic>
      <p:sp>
        <p:nvSpPr>
          <p:cNvPr id="2" name="Marcador de texto 18">
            <a:extLst>
              <a:ext uri="{FF2B5EF4-FFF2-40B4-BE49-F238E27FC236}">
                <a16:creationId xmlns:a16="http://schemas.microsoft.com/office/drawing/2014/main" id="{92A34864-B8A9-67B3-B6B5-D86261745379}"/>
              </a:ext>
            </a:extLst>
          </p:cNvPr>
          <p:cNvSpPr>
            <a:spLocks noGrp="1"/>
          </p:cNvSpPr>
          <p:nvPr>
            <p:ph type="body" sz="quarter" idx="22" hasCustomPrompt="1"/>
          </p:nvPr>
        </p:nvSpPr>
        <p:spPr>
          <a:xfrm>
            <a:off x="606859" y="3770059"/>
            <a:ext cx="2944848" cy="324644"/>
          </a:xfrm>
          <a:prstGeom prst="rect">
            <a:avLst/>
          </a:prstGeom>
        </p:spPr>
        <p:txBody>
          <a:bodyPr anchor="t"/>
          <a:lstStyle>
            <a:lvl1pPr marL="0" indent="0" algn="l">
              <a:buNone/>
              <a:defRPr sz="1600">
                <a:solidFill>
                  <a:srgbClr val="FFFFFF"/>
                </a:solidFill>
                <a:latin typeface="Century Gothic" panose="020B0502020202020204" pitchFamily="34" charset="0"/>
              </a:defRPr>
            </a:lvl1pPr>
          </a:lstStyle>
          <a:p>
            <a:pPr lvl="0"/>
            <a:r>
              <a:rPr lang="es-CL"/>
              <a:t>01/01/2024</a:t>
            </a:r>
          </a:p>
        </p:txBody>
      </p:sp>
    </p:spTree>
    <p:extLst>
      <p:ext uri="{BB962C8B-B14F-4D97-AF65-F5344CB8AC3E}">
        <p14:creationId xmlns:p14="http://schemas.microsoft.com/office/powerpoint/2010/main" val="285120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98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626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3"/>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9" b="1" i="0">
                <a:solidFill>
                  <a:schemeClr val="bg1"/>
                </a:solidFill>
                <a:latin typeface="Druk Text Bold"/>
                <a:cs typeface="Druk Text Bold"/>
              </a:defRPr>
            </a:lvl1pPr>
          </a:lstStyle>
          <a:p>
            <a:endParaRPr/>
          </a:p>
        </p:txBody>
      </p:sp>
      <p:sp>
        <p:nvSpPr>
          <p:cNvPr id="3" name="Holder 3"/>
          <p:cNvSpPr>
            <a:spLocks noGrp="1"/>
          </p:cNvSpPr>
          <p:nvPr>
            <p:ph sz="half" idx="2"/>
          </p:nvPr>
        </p:nvSpPr>
        <p:spPr>
          <a:xfrm>
            <a:off x="609600" y="1577340"/>
            <a:ext cx="5303520" cy="3903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903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88745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ubtitle, 3 columns">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740624D-E880-4BF6-A008-1E204403736E}"/>
              </a:ext>
            </a:extLst>
          </p:cNvPr>
          <p:cNvSpPr>
            <a:spLocks noGrp="1"/>
          </p:cNvSpPr>
          <p:nvPr>
            <p:ph sz="quarter" idx="14"/>
          </p:nvPr>
        </p:nvSpPr>
        <p:spPr>
          <a:xfrm>
            <a:off x="752094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Content Placeholder 3">
            <a:extLst>
              <a:ext uri="{FF2B5EF4-FFF2-40B4-BE49-F238E27FC236}">
                <a16:creationId xmlns:a16="http://schemas.microsoft.com/office/drawing/2014/main" id="{AA416A39-BA12-54EE-BA00-9AE8AA9E3426}"/>
              </a:ext>
            </a:extLst>
          </p:cNvPr>
          <p:cNvSpPr>
            <a:spLocks noGrp="1"/>
          </p:cNvSpPr>
          <p:nvPr>
            <p:ph sz="quarter" idx="15"/>
          </p:nvPr>
        </p:nvSpPr>
        <p:spPr>
          <a:xfrm>
            <a:off x="49530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53F02366-0E43-F567-8F34-AC54F98CC659}"/>
              </a:ext>
            </a:extLst>
          </p:cNvPr>
          <p:cNvSpPr>
            <a:spLocks noGrp="1"/>
          </p:cNvSpPr>
          <p:nvPr>
            <p:ph sz="quarter" idx="16"/>
          </p:nvPr>
        </p:nvSpPr>
        <p:spPr>
          <a:xfrm>
            <a:off x="400812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F58F5B8B-469A-C8ED-6BCC-C4113FB20FC7}"/>
              </a:ext>
            </a:extLst>
          </p:cNvPr>
          <p:cNvSpPr>
            <a:spLocks noGrp="1"/>
          </p:cNvSpPr>
          <p:nvPr>
            <p:ph sz="quarter" idx="17" hasCustomPrompt="1"/>
          </p:nvPr>
        </p:nvSpPr>
        <p:spPr>
          <a:xfrm>
            <a:off x="514515" y="6100693"/>
            <a:ext cx="10346442" cy="281058"/>
          </a:xfrm>
          <a:prstGeom prst="rect">
            <a:avLst/>
          </a:prstGeom>
        </p:spPr>
        <p:txBody>
          <a:bodyPr wrap="none">
            <a:noAutofit/>
          </a:bodyPr>
          <a:lstStyle>
            <a:lvl1pPr>
              <a:spcAft>
                <a:spcPts val="0"/>
              </a:spcAft>
              <a:defRPr sz="800"/>
            </a:lvl1pPr>
          </a:lstStyle>
          <a:p>
            <a:pPr lvl="0"/>
            <a:r>
              <a:rPr lang="en-US"/>
              <a:t>Click to add notes and sources</a:t>
            </a:r>
          </a:p>
        </p:txBody>
      </p:sp>
      <p:sp>
        <p:nvSpPr>
          <p:cNvPr id="7" name="Title 1">
            <a:extLst>
              <a:ext uri="{FF2B5EF4-FFF2-40B4-BE49-F238E27FC236}">
                <a16:creationId xmlns:a16="http://schemas.microsoft.com/office/drawing/2014/main" id="{94CE61DF-111B-C7D1-51E1-703B343C2C99}"/>
              </a:ext>
            </a:extLst>
          </p:cNvPr>
          <p:cNvSpPr>
            <a:spLocks noGrp="1"/>
          </p:cNvSpPr>
          <p:nvPr>
            <p:ph type="title" hasCustomPrompt="1"/>
          </p:nvPr>
        </p:nvSpPr>
        <p:spPr>
          <a:xfrm>
            <a:off x="501649" y="304800"/>
            <a:ext cx="10356851" cy="342900"/>
          </a:xfrm>
          <a:prstGeom prst="rect">
            <a:avLst/>
          </a:prstGeom>
        </p:spPr>
        <p:txBody>
          <a:bodyPr/>
          <a:lstStyle>
            <a:lvl1pPr>
              <a:defRPr/>
            </a:lvl1pPr>
          </a:lstStyle>
          <a:p>
            <a:r>
              <a:rPr lang="en-US"/>
              <a:t>Click to add title</a:t>
            </a:r>
            <a:endParaRPr lang="en-GB"/>
          </a:p>
        </p:txBody>
      </p:sp>
      <p:sp>
        <p:nvSpPr>
          <p:cNvPr id="10" name="Text Placeholder 8">
            <a:extLst>
              <a:ext uri="{FF2B5EF4-FFF2-40B4-BE49-F238E27FC236}">
                <a16:creationId xmlns:a16="http://schemas.microsoft.com/office/drawing/2014/main" id="{BBD8C220-C3EB-C022-EC11-27576075889B}"/>
              </a:ext>
            </a:extLst>
          </p:cNvPr>
          <p:cNvSpPr>
            <a:spLocks noGrp="1"/>
          </p:cNvSpPr>
          <p:nvPr>
            <p:ph type="body" sz="quarter" idx="13" hasCustomPrompt="1"/>
          </p:nvPr>
        </p:nvSpPr>
        <p:spPr>
          <a:xfrm>
            <a:off x="501650" y="651600"/>
            <a:ext cx="1035685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grpSp>
        <p:nvGrpSpPr>
          <p:cNvPr id="4" name="Grupo 3">
            <a:extLst>
              <a:ext uri="{FF2B5EF4-FFF2-40B4-BE49-F238E27FC236}">
                <a16:creationId xmlns:a16="http://schemas.microsoft.com/office/drawing/2014/main" id="{72DED75F-AAE6-D2B5-26BE-478AD4807EE6}"/>
              </a:ext>
            </a:extLst>
          </p:cNvPr>
          <p:cNvGrpSpPr/>
          <p:nvPr userDrawn="1"/>
        </p:nvGrpSpPr>
        <p:grpSpPr>
          <a:xfrm>
            <a:off x="9177338" y="6259379"/>
            <a:ext cx="2365028" cy="525056"/>
            <a:chOff x="501649" y="4110185"/>
            <a:chExt cx="2601531" cy="577562"/>
          </a:xfrm>
        </p:grpSpPr>
        <p:pic>
          <p:nvPicPr>
            <p:cNvPr id="8" name="Imagen 7">
              <a:extLst>
                <a:ext uri="{FF2B5EF4-FFF2-40B4-BE49-F238E27FC236}">
                  <a16:creationId xmlns:a16="http://schemas.microsoft.com/office/drawing/2014/main" id="{5D8718CE-D515-98A7-4F28-BA6B97EFCB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649" y="4208005"/>
              <a:ext cx="1050288" cy="381923"/>
            </a:xfrm>
            <a:prstGeom prst="rect">
              <a:avLst/>
            </a:prstGeom>
          </p:spPr>
        </p:pic>
        <p:pic>
          <p:nvPicPr>
            <p:cNvPr id="9" name="Imagen 8">
              <a:extLst>
                <a:ext uri="{FF2B5EF4-FFF2-40B4-BE49-F238E27FC236}">
                  <a16:creationId xmlns:a16="http://schemas.microsoft.com/office/drawing/2014/main" id="{E21762E3-59F9-1426-6FFA-F980D1E8CE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9509" y="4110185"/>
              <a:ext cx="1423671" cy="577562"/>
            </a:xfrm>
            <a:prstGeom prst="rect">
              <a:avLst/>
            </a:prstGeom>
          </p:spPr>
        </p:pic>
        <p:sp>
          <p:nvSpPr>
            <p:cNvPr id="11" name="Rectángulo 10">
              <a:extLst>
                <a:ext uri="{FF2B5EF4-FFF2-40B4-BE49-F238E27FC236}">
                  <a16:creationId xmlns:a16="http://schemas.microsoft.com/office/drawing/2014/main" id="{5B886F64-AE0B-7CB8-A70E-5F3BED0FF26B}"/>
                </a:ext>
              </a:extLst>
            </p:cNvPr>
            <p:cNvSpPr/>
            <p:nvPr/>
          </p:nvSpPr>
          <p:spPr bwMode="gray">
            <a:xfrm>
              <a:off x="1676068" y="4208005"/>
              <a:ext cx="16024" cy="381923"/>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ES_tradnl" sz="1600" b="1">
                <a:solidFill>
                  <a:schemeClr val="bg1"/>
                </a:solidFill>
              </a:endParaRPr>
            </a:p>
          </p:txBody>
        </p:sp>
      </p:grpSp>
    </p:spTree>
    <p:extLst>
      <p:ext uri="{BB962C8B-B14F-4D97-AF65-F5344CB8AC3E}">
        <p14:creationId xmlns:p14="http://schemas.microsoft.com/office/powerpoint/2010/main" val="159649831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ubtitle, 3 columns">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740624D-E880-4BF6-A008-1E204403736E}"/>
              </a:ext>
            </a:extLst>
          </p:cNvPr>
          <p:cNvSpPr>
            <a:spLocks noGrp="1"/>
          </p:cNvSpPr>
          <p:nvPr>
            <p:ph sz="quarter" idx="14"/>
          </p:nvPr>
        </p:nvSpPr>
        <p:spPr>
          <a:xfrm>
            <a:off x="752094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Content Placeholder 3">
            <a:extLst>
              <a:ext uri="{FF2B5EF4-FFF2-40B4-BE49-F238E27FC236}">
                <a16:creationId xmlns:a16="http://schemas.microsoft.com/office/drawing/2014/main" id="{AA416A39-BA12-54EE-BA00-9AE8AA9E3426}"/>
              </a:ext>
            </a:extLst>
          </p:cNvPr>
          <p:cNvSpPr>
            <a:spLocks noGrp="1"/>
          </p:cNvSpPr>
          <p:nvPr>
            <p:ph sz="quarter" idx="15"/>
          </p:nvPr>
        </p:nvSpPr>
        <p:spPr>
          <a:xfrm>
            <a:off x="49530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53F02366-0E43-F567-8F34-AC54F98CC659}"/>
              </a:ext>
            </a:extLst>
          </p:cNvPr>
          <p:cNvSpPr>
            <a:spLocks noGrp="1"/>
          </p:cNvSpPr>
          <p:nvPr>
            <p:ph sz="quarter" idx="16"/>
          </p:nvPr>
        </p:nvSpPr>
        <p:spPr>
          <a:xfrm>
            <a:off x="4008120" y="1676400"/>
            <a:ext cx="3337560" cy="4330995"/>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F58F5B8B-469A-C8ED-6BCC-C4113FB20FC7}"/>
              </a:ext>
            </a:extLst>
          </p:cNvPr>
          <p:cNvSpPr>
            <a:spLocks noGrp="1"/>
          </p:cNvSpPr>
          <p:nvPr>
            <p:ph sz="quarter" idx="17" hasCustomPrompt="1"/>
          </p:nvPr>
        </p:nvSpPr>
        <p:spPr>
          <a:xfrm>
            <a:off x="514515" y="6100693"/>
            <a:ext cx="10346442" cy="281058"/>
          </a:xfrm>
          <a:prstGeom prst="rect">
            <a:avLst/>
          </a:prstGeom>
        </p:spPr>
        <p:txBody>
          <a:bodyPr wrap="none">
            <a:noAutofit/>
          </a:bodyPr>
          <a:lstStyle>
            <a:lvl1pPr>
              <a:spcAft>
                <a:spcPts val="0"/>
              </a:spcAft>
              <a:defRPr sz="800"/>
            </a:lvl1pPr>
          </a:lstStyle>
          <a:p>
            <a:pPr lvl="0"/>
            <a:r>
              <a:rPr lang="en-US"/>
              <a:t>Click to add notes and sources</a:t>
            </a:r>
          </a:p>
        </p:txBody>
      </p:sp>
      <p:sp>
        <p:nvSpPr>
          <p:cNvPr id="7" name="Title 1">
            <a:extLst>
              <a:ext uri="{FF2B5EF4-FFF2-40B4-BE49-F238E27FC236}">
                <a16:creationId xmlns:a16="http://schemas.microsoft.com/office/drawing/2014/main" id="{94CE61DF-111B-C7D1-51E1-703B343C2C99}"/>
              </a:ext>
            </a:extLst>
          </p:cNvPr>
          <p:cNvSpPr>
            <a:spLocks noGrp="1"/>
          </p:cNvSpPr>
          <p:nvPr>
            <p:ph type="title" hasCustomPrompt="1"/>
          </p:nvPr>
        </p:nvSpPr>
        <p:spPr>
          <a:xfrm>
            <a:off x="501649" y="304800"/>
            <a:ext cx="10356851" cy="342900"/>
          </a:xfrm>
          <a:prstGeom prst="rect">
            <a:avLst/>
          </a:prstGeom>
        </p:spPr>
        <p:txBody>
          <a:bodyPr/>
          <a:lstStyle>
            <a:lvl1pPr>
              <a:defRPr/>
            </a:lvl1pPr>
          </a:lstStyle>
          <a:p>
            <a:r>
              <a:rPr lang="en-US"/>
              <a:t>Click to add title</a:t>
            </a:r>
            <a:endParaRPr lang="en-GB"/>
          </a:p>
        </p:txBody>
      </p:sp>
      <p:sp>
        <p:nvSpPr>
          <p:cNvPr id="10" name="Text Placeholder 8">
            <a:extLst>
              <a:ext uri="{FF2B5EF4-FFF2-40B4-BE49-F238E27FC236}">
                <a16:creationId xmlns:a16="http://schemas.microsoft.com/office/drawing/2014/main" id="{BBD8C220-C3EB-C022-EC11-27576075889B}"/>
              </a:ext>
            </a:extLst>
          </p:cNvPr>
          <p:cNvSpPr>
            <a:spLocks noGrp="1"/>
          </p:cNvSpPr>
          <p:nvPr>
            <p:ph type="body" sz="quarter" idx="13" hasCustomPrompt="1"/>
          </p:nvPr>
        </p:nvSpPr>
        <p:spPr>
          <a:xfrm>
            <a:off x="501650" y="651600"/>
            <a:ext cx="1035685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grpSp>
        <p:nvGrpSpPr>
          <p:cNvPr id="4" name="Grupo 3">
            <a:extLst>
              <a:ext uri="{FF2B5EF4-FFF2-40B4-BE49-F238E27FC236}">
                <a16:creationId xmlns:a16="http://schemas.microsoft.com/office/drawing/2014/main" id="{72DED75F-AAE6-D2B5-26BE-478AD4807EE6}"/>
              </a:ext>
            </a:extLst>
          </p:cNvPr>
          <p:cNvGrpSpPr/>
          <p:nvPr userDrawn="1"/>
        </p:nvGrpSpPr>
        <p:grpSpPr>
          <a:xfrm>
            <a:off x="9177338" y="6259379"/>
            <a:ext cx="2365028" cy="525056"/>
            <a:chOff x="501649" y="4110185"/>
            <a:chExt cx="2601531" cy="577562"/>
          </a:xfrm>
        </p:grpSpPr>
        <p:pic>
          <p:nvPicPr>
            <p:cNvPr id="8" name="Imagen 7">
              <a:extLst>
                <a:ext uri="{FF2B5EF4-FFF2-40B4-BE49-F238E27FC236}">
                  <a16:creationId xmlns:a16="http://schemas.microsoft.com/office/drawing/2014/main" id="{5D8718CE-D515-98A7-4F28-BA6B97EFCB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649" y="4208005"/>
              <a:ext cx="1050288" cy="381923"/>
            </a:xfrm>
            <a:prstGeom prst="rect">
              <a:avLst/>
            </a:prstGeom>
          </p:spPr>
        </p:pic>
        <p:pic>
          <p:nvPicPr>
            <p:cNvPr id="9" name="Imagen 8">
              <a:extLst>
                <a:ext uri="{FF2B5EF4-FFF2-40B4-BE49-F238E27FC236}">
                  <a16:creationId xmlns:a16="http://schemas.microsoft.com/office/drawing/2014/main" id="{E21762E3-59F9-1426-6FFA-F980D1E8CE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9509" y="4110185"/>
              <a:ext cx="1423671" cy="577562"/>
            </a:xfrm>
            <a:prstGeom prst="rect">
              <a:avLst/>
            </a:prstGeom>
          </p:spPr>
        </p:pic>
        <p:sp>
          <p:nvSpPr>
            <p:cNvPr id="11" name="Rectángulo 10">
              <a:extLst>
                <a:ext uri="{FF2B5EF4-FFF2-40B4-BE49-F238E27FC236}">
                  <a16:creationId xmlns:a16="http://schemas.microsoft.com/office/drawing/2014/main" id="{5B886F64-AE0B-7CB8-A70E-5F3BED0FF26B}"/>
                </a:ext>
              </a:extLst>
            </p:cNvPr>
            <p:cNvSpPr/>
            <p:nvPr/>
          </p:nvSpPr>
          <p:spPr bwMode="gray">
            <a:xfrm>
              <a:off x="1676068" y="4208005"/>
              <a:ext cx="16024" cy="381923"/>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ES_tradnl" sz="1600" b="1">
                <a:solidFill>
                  <a:schemeClr val="bg1"/>
                </a:solidFill>
              </a:endParaRPr>
            </a:p>
          </p:txBody>
        </p:sp>
      </p:grpSp>
    </p:spTree>
    <p:extLst>
      <p:ext uri="{BB962C8B-B14F-4D97-AF65-F5344CB8AC3E}">
        <p14:creationId xmlns:p14="http://schemas.microsoft.com/office/powerpoint/2010/main" val="11991555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75BB4-8028-9C97-D7D9-B866449C53F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CDED8C8D-D947-F8D7-CDD4-D278B8FFC39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3BE8589-9C4F-EDAC-07E8-F6382C3B107B}"/>
              </a:ext>
            </a:extLst>
          </p:cNvPr>
          <p:cNvSpPr>
            <a:spLocks noGrp="1"/>
          </p:cNvSpPr>
          <p:nvPr>
            <p:ph type="dt" sz="half" idx="10"/>
          </p:nvPr>
        </p:nvSpPr>
        <p:spPr/>
        <p:txBody>
          <a:bodyPr/>
          <a:lstStyle/>
          <a:p>
            <a:fld id="{1F99D8DF-1B49-9048-A766-6F9B7D6E15A1}" type="datetimeFigureOut">
              <a:rPr lang="es-CL" smtClean="0"/>
              <a:t>20-05-2026</a:t>
            </a:fld>
            <a:endParaRPr lang="es-CL"/>
          </a:p>
        </p:txBody>
      </p:sp>
      <p:sp>
        <p:nvSpPr>
          <p:cNvPr id="5" name="Marcador de pie de página 4">
            <a:extLst>
              <a:ext uri="{FF2B5EF4-FFF2-40B4-BE49-F238E27FC236}">
                <a16:creationId xmlns:a16="http://schemas.microsoft.com/office/drawing/2014/main" id="{498ABB10-B837-2DEB-FDC0-9EEF1914674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C6D2FC7-2B89-1FE9-7810-C7E4263773DE}"/>
              </a:ext>
            </a:extLst>
          </p:cNvPr>
          <p:cNvSpPr>
            <a:spLocks noGrp="1"/>
          </p:cNvSpPr>
          <p:nvPr>
            <p:ph type="sldNum" sz="quarter" idx="12"/>
          </p:nvPr>
        </p:nvSpPr>
        <p:spPr/>
        <p:txBody>
          <a:bodyPr/>
          <a:lstStyle/>
          <a:p>
            <a:fld id="{C23E1323-9301-6844-BC5F-25BD89BA7B13}" type="slidenum">
              <a:rPr lang="es-CL" smtClean="0"/>
              <a:t>‹Nº›</a:t>
            </a:fld>
            <a:endParaRPr lang="es-CL"/>
          </a:p>
        </p:txBody>
      </p:sp>
    </p:spTree>
    <p:extLst>
      <p:ext uri="{BB962C8B-B14F-4D97-AF65-F5344CB8AC3E}">
        <p14:creationId xmlns:p14="http://schemas.microsoft.com/office/powerpoint/2010/main" val="332139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3DF28-BF53-46E1-965C-BFA66D1F27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B11BDB4-D205-4DAD-B05D-F5058C4D1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6BF1D96-CC5B-479E-AE0A-742C7CC57300}"/>
              </a:ext>
            </a:extLst>
          </p:cNvPr>
          <p:cNvSpPr>
            <a:spLocks noGrp="1"/>
          </p:cNvSpPr>
          <p:nvPr>
            <p:ph type="dt" sz="half" idx="10"/>
          </p:nvPr>
        </p:nvSpPr>
        <p:spPr/>
        <p:txBody>
          <a:bodyPr/>
          <a:lstStyle/>
          <a:p>
            <a:fld id="{009CC8BB-18EB-49CA-ADB4-D9A30C245135}" type="datetimeFigureOut">
              <a:rPr lang="es-CL" smtClean="0"/>
              <a:t>20-05-2026</a:t>
            </a:fld>
            <a:endParaRPr lang="es-CL"/>
          </a:p>
        </p:txBody>
      </p:sp>
      <p:sp>
        <p:nvSpPr>
          <p:cNvPr id="5" name="Marcador de pie de página 4">
            <a:extLst>
              <a:ext uri="{FF2B5EF4-FFF2-40B4-BE49-F238E27FC236}">
                <a16:creationId xmlns:a16="http://schemas.microsoft.com/office/drawing/2014/main" id="{81CF4349-EB3B-4862-AB46-D94CED4089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E6EC258-9B6C-41D0-8683-9C638B23AB7E}"/>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3265206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slusiones">
  <p:cSld name="Conslusiones">
    <p:spTree>
      <p:nvGrpSpPr>
        <p:cNvPr id="1"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3 columns">
  <p:cSld name="Title, subtitle, 3 columns">
    <p:spTree>
      <p:nvGrpSpPr>
        <p:cNvPr id="1" name="Shape 18"/>
        <p:cNvGrpSpPr/>
        <p:nvPr/>
      </p:nvGrpSpPr>
      <p:grpSpPr>
        <a:xfrm>
          <a:off x="0" y="0"/>
          <a:ext cx="0" cy="0"/>
          <a:chOff x="0" y="0"/>
          <a:chExt cx="0" cy="0"/>
        </a:xfrm>
      </p:grpSpPr>
      <p:sp>
        <p:nvSpPr>
          <p:cNvPr id="19" name="Google Shape;19;p35"/>
          <p:cNvSpPr txBox="1">
            <a:spLocks noGrp="1"/>
          </p:cNvSpPr>
          <p:nvPr>
            <p:ph type="body" idx="1"/>
          </p:nvPr>
        </p:nvSpPr>
        <p:spPr>
          <a:xfrm>
            <a:off x="752094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20" name="Google Shape;20;p35"/>
          <p:cNvSpPr txBox="1">
            <a:spLocks noGrp="1"/>
          </p:cNvSpPr>
          <p:nvPr>
            <p:ph type="body" idx="2"/>
          </p:nvPr>
        </p:nvSpPr>
        <p:spPr>
          <a:xfrm>
            <a:off x="49530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21" name="Google Shape;21;p35"/>
          <p:cNvSpPr txBox="1">
            <a:spLocks noGrp="1"/>
          </p:cNvSpPr>
          <p:nvPr>
            <p:ph type="body" idx="3"/>
          </p:nvPr>
        </p:nvSpPr>
        <p:spPr>
          <a:xfrm>
            <a:off x="4008120" y="1676400"/>
            <a:ext cx="3337560" cy="43309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60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60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600"/>
              </a:spcBef>
              <a:spcAft>
                <a:spcPts val="0"/>
              </a:spcAft>
              <a:buSzPts val="1400"/>
              <a:buNone/>
              <a:defRPr sz="1800" b="0" i="0" u="none" strike="noStrike" cap="none">
                <a:latin typeface="Calibri"/>
                <a:ea typeface="Calibri"/>
                <a:cs typeface="Calibri"/>
                <a:sym typeface="Calibri"/>
              </a:defRPr>
            </a:lvl4pPr>
            <a:lvl5pPr marL="2286000" marR="0" lvl="4" indent="-342900" algn="l" rtl="0">
              <a:spcBef>
                <a:spcPts val="6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22" name="Google Shape;22;p35"/>
          <p:cNvSpPr txBox="1">
            <a:spLocks noGrp="1"/>
          </p:cNvSpPr>
          <p:nvPr>
            <p:ph type="body" idx="4"/>
          </p:nvPr>
        </p:nvSpPr>
        <p:spPr>
          <a:xfrm>
            <a:off x="514515" y="6100693"/>
            <a:ext cx="10346442" cy="28105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00" b="0" i="0" u="none" strike="noStrike" cap="none">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sp>
        <p:nvSpPr>
          <p:cNvPr id="23" name="Google Shape;23;p35"/>
          <p:cNvSpPr txBox="1">
            <a:spLocks noGrp="1"/>
          </p:cNvSpPr>
          <p:nvPr>
            <p:ph type="title"/>
          </p:nvPr>
        </p:nvSpPr>
        <p:spPr>
          <a:xfrm>
            <a:off x="501649" y="304800"/>
            <a:ext cx="10356851"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5"/>
          <p:cNvSpPr txBox="1">
            <a:spLocks noGrp="1"/>
          </p:cNvSpPr>
          <p:nvPr>
            <p:ph type="body" idx="5"/>
          </p:nvPr>
        </p:nvSpPr>
        <p:spPr>
          <a:xfrm>
            <a:off x="501650" y="651600"/>
            <a:ext cx="10356850" cy="75725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2"/>
              </a:buClr>
              <a:buSzPts val="1800"/>
              <a:buFont typeface="Century Gothic"/>
              <a:buNone/>
              <a:defRPr sz="18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800" b="0" i="0" u="none" strike="noStrike" cap="none">
                <a:latin typeface="Century Gothic"/>
                <a:ea typeface="Century Gothic"/>
                <a:cs typeface="Century Gothic"/>
                <a:sym typeface="Century Gothic"/>
              </a:defRPr>
            </a:lvl9pPr>
          </a:lstStyle>
          <a:p>
            <a:endParaRPr/>
          </a:p>
        </p:txBody>
      </p:sp>
      <p:grpSp>
        <p:nvGrpSpPr>
          <p:cNvPr id="25" name="Google Shape;25;p35"/>
          <p:cNvGrpSpPr/>
          <p:nvPr/>
        </p:nvGrpSpPr>
        <p:grpSpPr>
          <a:xfrm>
            <a:off x="9177338" y="6259379"/>
            <a:ext cx="2365028" cy="525056"/>
            <a:chOff x="501649" y="4110185"/>
            <a:chExt cx="2601531" cy="577562"/>
          </a:xfrm>
        </p:grpSpPr>
        <p:pic>
          <p:nvPicPr>
            <p:cNvPr id="26" name="Google Shape;26;p35"/>
            <p:cNvPicPr preferRelativeResize="0"/>
            <p:nvPr/>
          </p:nvPicPr>
          <p:blipFill rotWithShape="1">
            <a:blip r:embed="rId2">
              <a:alphaModFix/>
            </a:blip>
            <a:srcRect/>
            <a:stretch/>
          </p:blipFill>
          <p:spPr>
            <a:xfrm>
              <a:off x="501649" y="4208005"/>
              <a:ext cx="1050288" cy="381923"/>
            </a:xfrm>
            <a:prstGeom prst="rect">
              <a:avLst/>
            </a:prstGeom>
            <a:noFill/>
            <a:ln>
              <a:noFill/>
            </a:ln>
          </p:spPr>
        </p:pic>
        <p:pic>
          <p:nvPicPr>
            <p:cNvPr id="27" name="Google Shape;27;p35"/>
            <p:cNvPicPr preferRelativeResize="0"/>
            <p:nvPr/>
          </p:nvPicPr>
          <p:blipFill rotWithShape="1">
            <a:blip r:embed="rId3">
              <a:alphaModFix/>
            </a:blip>
            <a:srcRect/>
            <a:stretch/>
          </p:blipFill>
          <p:spPr>
            <a:xfrm>
              <a:off x="1679509" y="4110185"/>
              <a:ext cx="1423671" cy="577562"/>
            </a:xfrm>
            <a:prstGeom prst="rect">
              <a:avLst/>
            </a:prstGeom>
            <a:noFill/>
            <a:ln>
              <a:noFill/>
            </a:ln>
          </p:spPr>
        </p:pic>
        <p:sp>
          <p:nvSpPr>
            <p:cNvPr id="28" name="Google Shape;28;p35"/>
            <p:cNvSpPr/>
            <p:nvPr/>
          </p:nvSpPr>
          <p:spPr>
            <a:xfrm>
              <a:off x="1676068" y="4208005"/>
              <a:ext cx="16024" cy="381923"/>
            </a:xfrm>
            <a:prstGeom prst="rect">
              <a:avLst/>
            </a:prstGeom>
            <a:solidFill>
              <a:schemeClr val="dk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chemeClr val="lt1"/>
                </a:solidFill>
                <a:latin typeface="Century Gothic"/>
                <a:ea typeface="Century Gothic"/>
                <a:cs typeface="Century Gothic"/>
                <a:sym typeface="Century Gothic"/>
              </a:endParaRPr>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436">
          <p15:clr>
            <a:srgbClr val="F26B43"/>
          </p15:clr>
        </p15:guide>
        <p15:guide id="4" orient="horz" pos="3884">
          <p15:clr>
            <a:srgbClr val="F26B43"/>
          </p15:clr>
        </p15:guide>
        <p15:guide id="5" pos="7242">
          <p15:clr>
            <a:srgbClr val="F26B43"/>
          </p15:clr>
        </p15:guide>
        <p15:guide id="6" pos="438">
          <p15:clr>
            <a:srgbClr val="F26B43"/>
          </p15:clr>
        </p15:guide>
        <p15:guide id="7" orient="horz" pos="232">
          <p15:clr>
            <a:srgbClr val="F26B43"/>
          </p15:clr>
        </p15:guide>
        <p15:guide id="8"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69046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436">
          <p15:clr>
            <a:srgbClr val="F26B43"/>
          </p15:clr>
        </p15:guide>
        <p15:guide id="4" orient="horz" pos="3884">
          <p15:clr>
            <a:srgbClr val="F26B43"/>
          </p15:clr>
        </p15:guide>
        <p15:guide id="5" pos="7242">
          <p15:clr>
            <a:srgbClr val="F26B43"/>
          </p15:clr>
        </p15:guide>
        <p15:guide id="6" pos="438">
          <p15:clr>
            <a:srgbClr val="F26B43"/>
          </p15:clr>
        </p15:guide>
        <p15:guide id="7" orient="horz" pos="232">
          <p15:clr>
            <a:srgbClr val="F26B43"/>
          </p15:clr>
        </p15:guide>
        <p15:guide id="8"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chart" Target="../charts/chart16.xml"/><Relationship Id="rId7" Type="http://schemas.openxmlformats.org/officeDocument/2006/relationships/image" Target="../media/image17.png"/><Relationship Id="rId2" Type="http://schemas.openxmlformats.org/officeDocument/2006/relationships/chart" Target="../charts/chart15.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8.xml"/><Relationship Id="rId7" Type="http://schemas.openxmlformats.org/officeDocument/2006/relationships/image" Target="../media/image16.png"/><Relationship Id="rId2" Type="http://schemas.openxmlformats.org/officeDocument/2006/relationships/chart" Target="../charts/chart1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chart" Target="../charts/chart19.xml"/><Relationship Id="rId4" Type="http://schemas.openxmlformats.org/officeDocument/2006/relationships/image" Target="../media/image14.pn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FF8"/>
        </a:solidFill>
        <a:effectLst/>
      </p:bgPr>
    </p:bg>
    <p:spTree>
      <p:nvGrpSpPr>
        <p:cNvPr id="1" name="Shape 97"/>
        <p:cNvGrpSpPr/>
        <p:nvPr/>
      </p:nvGrpSpPr>
      <p:grpSpPr>
        <a:xfrm>
          <a:off x="0" y="0"/>
          <a:ext cx="0" cy="0"/>
          <a:chOff x="0" y="0"/>
          <a:chExt cx="0" cy="0"/>
        </a:xfrm>
      </p:grpSpPr>
      <p:pic>
        <p:nvPicPr>
          <p:cNvPr id="98" name="Google Shape;98;p1"/>
          <p:cNvPicPr preferRelativeResize="0"/>
          <p:nvPr/>
        </p:nvPicPr>
        <p:blipFill rotWithShape="1">
          <a:blip r:embed="rId3">
            <a:alphaModFix/>
          </a:blip>
          <a:srcRect r="23991"/>
          <a:stretch/>
        </p:blipFill>
        <p:spPr>
          <a:xfrm>
            <a:off x="3418289" y="0"/>
            <a:ext cx="8773711" cy="6865344"/>
          </a:xfrm>
          <a:prstGeom prst="rect">
            <a:avLst/>
          </a:prstGeom>
          <a:noFill/>
          <a:ln>
            <a:noFill/>
          </a:ln>
        </p:spPr>
      </p:pic>
      <p:pic>
        <p:nvPicPr>
          <p:cNvPr id="99" name="Google Shape;99;p1"/>
          <p:cNvPicPr preferRelativeResize="0"/>
          <p:nvPr/>
        </p:nvPicPr>
        <p:blipFill rotWithShape="1">
          <a:blip r:embed="rId4">
            <a:alphaModFix/>
          </a:blip>
          <a:srcRect/>
          <a:stretch/>
        </p:blipFill>
        <p:spPr>
          <a:xfrm>
            <a:off x="0" y="0"/>
            <a:ext cx="12298171" cy="6865344"/>
          </a:xfrm>
          <a:prstGeom prst="rect">
            <a:avLst/>
          </a:prstGeom>
          <a:noFill/>
          <a:ln>
            <a:noFill/>
          </a:ln>
        </p:spPr>
      </p:pic>
      <p:sp>
        <p:nvSpPr>
          <p:cNvPr id="100" name="Google Shape;100;p1"/>
          <p:cNvSpPr txBox="1"/>
          <p:nvPr/>
        </p:nvSpPr>
        <p:spPr>
          <a:xfrm>
            <a:off x="621815" y="2900301"/>
            <a:ext cx="363586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0" i="0" u="none" strike="noStrike" cap="none">
                <a:solidFill>
                  <a:srgbClr val="972DAD"/>
                </a:solidFill>
                <a:latin typeface="Montserrat"/>
                <a:ea typeface="Montserrat"/>
                <a:cs typeface="Montserrat"/>
                <a:sym typeface="Montserrat"/>
              </a:rPr>
              <a:t>CÓMO LES GUSTA</a:t>
            </a:r>
            <a:endParaRPr/>
          </a:p>
          <a:p>
            <a:pPr marL="0" marR="0" lvl="0" indent="0" algn="l" rtl="0">
              <a:spcBef>
                <a:spcPts val="0"/>
              </a:spcBef>
              <a:spcAft>
                <a:spcPts val="0"/>
              </a:spcAft>
              <a:buNone/>
            </a:pPr>
            <a:r>
              <a:rPr lang="es-MX" sz="2800" b="1">
                <a:solidFill>
                  <a:srgbClr val="972DAD"/>
                </a:solidFill>
                <a:latin typeface="Montserrat"/>
                <a:ea typeface="Montserrat"/>
                <a:cs typeface="Montserrat"/>
                <a:sym typeface="Montserrat"/>
              </a:rPr>
              <a:t>COMPRAR A </a:t>
            </a:r>
            <a:r>
              <a:rPr lang="es-MX" sz="2800" b="1" u="none" strike="noStrike" cap="none">
                <a:solidFill>
                  <a:srgbClr val="972DAD"/>
                </a:solidFill>
                <a:latin typeface="Montserrat"/>
                <a:ea typeface="Montserrat"/>
                <a:cs typeface="Montserrat"/>
                <a:sym typeface="Montserrat"/>
              </a:rPr>
              <a:t>LOS CHILENOS</a:t>
            </a:r>
            <a:endParaRPr sz="2800" b="1" u="none" strike="noStrike" cap="none">
              <a:solidFill>
                <a:srgbClr val="972DAD"/>
              </a:solidFill>
              <a:latin typeface="Montserrat"/>
              <a:ea typeface="Montserrat"/>
              <a:cs typeface="Montserrat"/>
              <a:sym typeface="Montserrat"/>
            </a:endParaRPr>
          </a:p>
        </p:txBody>
      </p:sp>
      <p:sp>
        <p:nvSpPr>
          <p:cNvPr id="101" name="Google Shape;101;p1"/>
          <p:cNvSpPr txBox="1"/>
          <p:nvPr/>
        </p:nvSpPr>
        <p:spPr>
          <a:xfrm>
            <a:off x="630693" y="2529146"/>
            <a:ext cx="10843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261"/>
              </a:buClr>
              <a:buSzPts val="1100"/>
              <a:buFont typeface="Century Gothic"/>
              <a:buNone/>
            </a:pPr>
            <a:r>
              <a:rPr lang="es-MX" sz="1100" b="0" i="0" u="none" strike="noStrike" cap="none">
                <a:solidFill>
                  <a:srgbClr val="003261"/>
                </a:solidFill>
                <a:latin typeface="Century Gothic"/>
                <a:ea typeface="Century Gothic"/>
                <a:cs typeface="Century Gothic"/>
                <a:sym typeface="Century Gothic"/>
              </a:rPr>
              <a:t>MAYO 2026</a:t>
            </a:r>
            <a:endParaRPr sz="1100" b="0" i="0" u="none" strike="noStrike" cap="none">
              <a:solidFill>
                <a:srgbClr val="003261"/>
              </a:solidFill>
              <a:latin typeface="Century Gothic"/>
              <a:ea typeface="Century Gothic"/>
              <a:cs typeface="Century Gothic"/>
              <a:sym typeface="Century Gothic"/>
            </a:endParaRPr>
          </a:p>
        </p:txBody>
      </p:sp>
      <p:pic>
        <p:nvPicPr>
          <p:cNvPr id="102" name="Google Shape;102;p1" descr="Logotipo&#10;&#10;Descripción generada automáticamente"/>
          <p:cNvPicPr preferRelativeResize="0"/>
          <p:nvPr/>
        </p:nvPicPr>
        <p:blipFill rotWithShape="1">
          <a:blip r:embed="rId5">
            <a:alphaModFix/>
          </a:blip>
          <a:srcRect/>
          <a:stretch/>
        </p:blipFill>
        <p:spPr>
          <a:xfrm>
            <a:off x="670305" y="351812"/>
            <a:ext cx="1653886" cy="5820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sp>
        <p:nvSpPr>
          <p:cNvPr id="249" name="Google Shape;249;p12"/>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50" name="Google Shape;250;p12"/>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51" name="Google Shape;251;p12"/>
          <p:cNvSpPr txBox="1"/>
          <p:nvPr/>
        </p:nvSpPr>
        <p:spPr>
          <a:xfrm>
            <a:off x="601574" y="830750"/>
            <a:ext cx="9475500" cy="92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2060"/>
                </a:solidFill>
                <a:latin typeface="Montserrat"/>
                <a:ea typeface="Montserrat"/>
                <a:cs typeface="Montserrat"/>
                <a:sym typeface="Montserrat"/>
              </a:rPr>
              <a:t>¿Y por qué alguien NO compraría online? </a:t>
            </a:r>
            <a:r>
              <a:rPr lang="es-MX" sz="2800" b="1">
                <a:solidFill>
                  <a:srgbClr val="002060"/>
                </a:solidFill>
                <a:latin typeface="Montserrat"/>
                <a:ea typeface="Montserrat"/>
                <a:cs typeface="Montserrat"/>
                <a:sym typeface="Montserrat"/>
              </a:rPr>
              <a:t>La importancia del tacto y la presencialidad</a:t>
            </a:r>
            <a:endParaRPr/>
          </a:p>
        </p:txBody>
      </p:sp>
      <p:pic>
        <p:nvPicPr>
          <p:cNvPr id="252" name="Google Shape;252;p12"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253" name="Google Shape;253;p12"/>
          <p:cNvSpPr txBox="1"/>
          <p:nvPr/>
        </p:nvSpPr>
        <p:spPr>
          <a:xfrm>
            <a:off x="601580" y="1757144"/>
            <a:ext cx="10988839" cy="230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2060"/>
                </a:solidFill>
                <a:latin typeface="Montserrat"/>
                <a:ea typeface="Montserrat"/>
                <a:cs typeface="Montserrat"/>
                <a:sym typeface="Montserrat"/>
              </a:rPr>
              <a:t>¿Por qué motivos dirías que no compras por internet?</a:t>
            </a:r>
            <a:r>
              <a:rPr lang="es-MX" sz="1400">
                <a:solidFill>
                  <a:srgbClr val="003261"/>
                </a:solidFill>
                <a:latin typeface="Poppins"/>
                <a:ea typeface="Poppins"/>
                <a:cs typeface="Poppins"/>
                <a:sym typeface="Poppins"/>
              </a:rPr>
              <a:t> </a:t>
            </a:r>
            <a:r>
              <a:rPr lang="es-MX" sz="1400" b="1">
                <a:solidFill>
                  <a:srgbClr val="003261"/>
                </a:solidFill>
                <a:latin typeface="Poppins"/>
                <a:ea typeface="Poppins"/>
                <a:cs typeface="Poppins"/>
                <a:sym typeface="Poppins"/>
              </a:rPr>
              <a:t>% Múltiple</a:t>
            </a:r>
            <a:endParaRPr/>
          </a:p>
        </p:txBody>
      </p:sp>
      <p:sp>
        <p:nvSpPr>
          <p:cNvPr id="254" name="Google Shape;254;p12"/>
          <p:cNvSpPr txBox="1"/>
          <p:nvPr/>
        </p:nvSpPr>
        <p:spPr>
          <a:xfrm>
            <a:off x="601579" y="6165851"/>
            <a:ext cx="3699965" cy="32385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717274"/>
              </a:buClr>
              <a:buSzPct val="100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entre quienes nunca compran por internet N= 59</a:t>
            </a:r>
            <a:endParaRPr/>
          </a:p>
        </p:txBody>
      </p:sp>
      <p:graphicFrame>
        <p:nvGraphicFramePr>
          <p:cNvPr id="255" name="Google Shape;255;p12"/>
          <p:cNvGraphicFramePr/>
          <p:nvPr/>
        </p:nvGraphicFramePr>
        <p:xfrm>
          <a:off x="422856" y="1659437"/>
          <a:ext cx="11346300" cy="46929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a:extLst>
              <a:ext uri="{FF2B5EF4-FFF2-40B4-BE49-F238E27FC236}">
                <a16:creationId xmlns:a16="http://schemas.microsoft.com/office/drawing/2014/main" id="{D848E0FD-74BC-18AB-9E50-1C890DB1805C}"/>
              </a:ext>
            </a:extLst>
          </p:cNvPr>
          <p:cNvSpPr/>
          <p:nvPr/>
        </p:nvSpPr>
        <p:spPr>
          <a:xfrm>
            <a:off x="510139" y="2223436"/>
            <a:ext cx="2387065" cy="3942415"/>
          </a:xfrm>
          <a:prstGeom prst="rect">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9"/>
        <p:cNvGrpSpPr/>
        <p:nvPr/>
      </p:nvGrpSpPr>
      <p:grpSpPr>
        <a:xfrm>
          <a:off x="0" y="0"/>
          <a:ext cx="0" cy="0"/>
          <a:chOff x="0" y="0"/>
          <a:chExt cx="0" cy="0"/>
        </a:xfrm>
      </p:grpSpPr>
      <p:sp>
        <p:nvSpPr>
          <p:cNvPr id="260" name="Google Shape;260;p13"/>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61" name="Google Shape;261;p13"/>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62" name="Google Shape;262;p13"/>
          <p:cNvSpPr txBox="1"/>
          <p:nvPr/>
        </p:nvSpPr>
        <p:spPr>
          <a:xfrm>
            <a:off x="601581" y="830756"/>
            <a:ext cx="7692413" cy="5186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a:solidFill>
                  <a:srgbClr val="002060"/>
                </a:solidFill>
                <a:latin typeface="Poppins"/>
                <a:ea typeface="Poppins"/>
                <a:cs typeface="Poppins"/>
                <a:sym typeface="Poppins"/>
              </a:rPr>
              <a:t>Ver</a:t>
            </a:r>
            <a:r>
              <a:rPr lang="es-MX" sz="2800">
                <a:solidFill>
                  <a:srgbClr val="002060"/>
                </a:solidFill>
                <a:latin typeface="Poppins"/>
                <a:ea typeface="Poppins"/>
                <a:cs typeface="Poppins"/>
                <a:sym typeface="Poppins"/>
              </a:rPr>
              <a:t> para </a:t>
            </a:r>
            <a:r>
              <a:rPr lang="es-MX" sz="2800" i="1">
                <a:solidFill>
                  <a:srgbClr val="002060"/>
                </a:solidFill>
                <a:latin typeface="Poppins"/>
                <a:ea typeface="Poppins"/>
                <a:cs typeface="Poppins"/>
                <a:sym typeface="Poppins"/>
              </a:rPr>
              <a:t>creer</a:t>
            </a:r>
            <a:endParaRPr sz="2800" b="1" i="1">
              <a:solidFill>
                <a:srgbClr val="002060"/>
              </a:solidFill>
              <a:latin typeface="Poppins"/>
              <a:ea typeface="Poppins"/>
              <a:cs typeface="Poppins"/>
              <a:sym typeface="Poppins"/>
            </a:endParaRPr>
          </a:p>
        </p:txBody>
      </p:sp>
      <p:pic>
        <p:nvPicPr>
          <p:cNvPr id="263" name="Google Shape;263;p13"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264" name="Google Shape;264;p13"/>
          <p:cNvSpPr txBox="1"/>
          <p:nvPr/>
        </p:nvSpPr>
        <p:spPr>
          <a:xfrm>
            <a:off x="601580" y="1295690"/>
            <a:ext cx="10988839" cy="230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2060"/>
                </a:solidFill>
                <a:latin typeface="Poppins"/>
                <a:ea typeface="Poppins"/>
                <a:cs typeface="Poppins"/>
                <a:sym typeface="Poppins"/>
              </a:rPr>
              <a:t>Cuando compras en una tienda física, ¿qué es lo que más valoras de esa experiencia? ¿Y en segundo lugar? </a:t>
            </a:r>
            <a:r>
              <a:rPr lang="es-MX" sz="1400" b="1">
                <a:solidFill>
                  <a:srgbClr val="003261"/>
                </a:solidFill>
                <a:latin typeface="Poppins"/>
                <a:ea typeface="Poppins"/>
                <a:cs typeface="Poppins"/>
                <a:sym typeface="Poppins"/>
              </a:rPr>
              <a:t>% Múltiple</a:t>
            </a:r>
            <a:endParaRPr/>
          </a:p>
        </p:txBody>
      </p:sp>
      <p:sp>
        <p:nvSpPr>
          <p:cNvPr id="265" name="Google Shape;265;p13"/>
          <p:cNvSpPr txBox="1"/>
          <p:nvPr/>
        </p:nvSpPr>
        <p:spPr>
          <a:xfrm>
            <a:off x="601579" y="6165851"/>
            <a:ext cx="3699965"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1.000 / *Alternativa “Otros”=0%</a:t>
            </a:r>
            <a:endParaRPr/>
          </a:p>
        </p:txBody>
      </p:sp>
      <p:graphicFrame>
        <p:nvGraphicFramePr>
          <p:cNvPr id="266" name="Google Shape;266;p13"/>
          <p:cNvGraphicFramePr/>
          <p:nvPr/>
        </p:nvGraphicFramePr>
        <p:xfrm>
          <a:off x="350986" y="1422400"/>
          <a:ext cx="11526977" cy="481003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sp>
        <p:nvSpPr>
          <p:cNvPr id="271" name="Google Shape;271;p18"/>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72" name="Google Shape;272;p18"/>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73" name="Google Shape;273;p18"/>
          <p:cNvSpPr txBox="1"/>
          <p:nvPr/>
        </p:nvSpPr>
        <p:spPr>
          <a:xfrm>
            <a:off x="601581" y="830755"/>
            <a:ext cx="10895094" cy="8667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2060"/>
                </a:solidFill>
                <a:latin typeface="Poppins"/>
                <a:ea typeface="Poppins"/>
                <a:cs typeface="Poppins"/>
                <a:sym typeface="Poppins"/>
              </a:rPr>
              <a:t>La </a:t>
            </a:r>
            <a:r>
              <a:rPr lang="es-MX" sz="2800" b="1" i="1">
                <a:solidFill>
                  <a:srgbClr val="002060"/>
                </a:solidFill>
                <a:latin typeface="Poppins"/>
                <a:ea typeface="Poppins"/>
                <a:cs typeface="Poppins"/>
                <a:sym typeface="Poppins"/>
              </a:rPr>
              <a:t>experiencia en la tienda física</a:t>
            </a:r>
            <a:r>
              <a:rPr lang="es-MX" sz="2800">
                <a:solidFill>
                  <a:srgbClr val="002060"/>
                </a:solidFill>
                <a:latin typeface="Poppins"/>
                <a:ea typeface="Poppins"/>
                <a:cs typeface="Poppins"/>
                <a:sym typeface="Poppins"/>
              </a:rPr>
              <a:t> es muy importante para los consumidores digitales</a:t>
            </a:r>
            <a:endParaRPr sz="2800" b="1" i="1">
              <a:solidFill>
                <a:srgbClr val="002060"/>
              </a:solidFill>
              <a:latin typeface="Poppins"/>
              <a:ea typeface="Poppins"/>
              <a:cs typeface="Poppins"/>
              <a:sym typeface="Poppins"/>
            </a:endParaRPr>
          </a:p>
        </p:txBody>
      </p:sp>
      <p:pic>
        <p:nvPicPr>
          <p:cNvPr id="274" name="Google Shape;274;p18"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275" name="Google Shape;275;p18"/>
          <p:cNvSpPr txBox="1"/>
          <p:nvPr/>
        </p:nvSpPr>
        <p:spPr>
          <a:xfrm>
            <a:off x="601580" y="634309"/>
            <a:ext cx="109887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2060"/>
                </a:solidFill>
                <a:latin typeface="Poppins"/>
                <a:ea typeface="Poppins"/>
                <a:cs typeface="Poppins"/>
                <a:sym typeface="Poppins"/>
              </a:rPr>
              <a:t>Alguna vez, ¿has realizado alguna de las siguientes acciones? </a:t>
            </a:r>
            <a:r>
              <a:rPr lang="es-MX" sz="1200" b="1">
                <a:solidFill>
                  <a:srgbClr val="002060"/>
                </a:solidFill>
                <a:latin typeface="Poppins"/>
                <a:ea typeface="Poppins"/>
                <a:cs typeface="Poppins"/>
                <a:sym typeface="Poppins"/>
              </a:rPr>
              <a:t>% Sí</a:t>
            </a:r>
            <a:endParaRPr/>
          </a:p>
          <a:p>
            <a:pPr marL="0" marR="0" lvl="0" indent="0" algn="l" rtl="0">
              <a:spcBef>
                <a:spcPts val="0"/>
              </a:spcBef>
              <a:spcAft>
                <a:spcPts val="0"/>
              </a:spcAft>
              <a:buNone/>
            </a:pPr>
            <a:endParaRPr sz="1200" b="1">
              <a:solidFill>
                <a:srgbClr val="003261"/>
              </a:solidFill>
              <a:latin typeface="Poppins"/>
              <a:ea typeface="Poppins"/>
              <a:cs typeface="Poppins"/>
              <a:sym typeface="Poppins"/>
            </a:endParaRPr>
          </a:p>
        </p:txBody>
      </p:sp>
      <p:sp>
        <p:nvSpPr>
          <p:cNvPr id="276" name="Google Shape;276;p18"/>
          <p:cNvSpPr txBox="1"/>
          <p:nvPr/>
        </p:nvSpPr>
        <p:spPr>
          <a:xfrm>
            <a:off x="601579" y="6165851"/>
            <a:ext cx="3699965"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entre quienes compran online N= 941</a:t>
            </a:r>
            <a:endParaRPr/>
          </a:p>
        </p:txBody>
      </p:sp>
      <p:graphicFrame>
        <p:nvGraphicFramePr>
          <p:cNvPr id="277" name="Google Shape;277;p18"/>
          <p:cNvGraphicFramePr/>
          <p:nvPr/>
        </p:nvGraphicFramePr>
        <p:xfrm>
          <a:off x="351126" y="1563626"/>
          <a:ext cx="11489747" cy="463135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1"/>
        <p:cNvGrpSpPr/>
        <p:nvPr/>
      </p:nvGrpSpPr>
      <p:grpSpPr>
        <a:xfrm>
          <a:off x="0" y="0"/>
          <a:ext cx="0" cy="0"/>
          <a:chOff x="0" y="0"/>
          <a:chExt cx="0" cy="0"/>
        </a:xfrm>
      </p:grpSpPr>
      <p:sp>
        <p:nvSpPr>
          <p:cNvPr id="282" name="Google Shape;282;p20"/>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83" name="Google Shape;283;p20"/>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84" name="Google Shape;284;p20"/>
          <p:cNvSpPr txBox="1"/>
          <p:nvPr/>
        </p:nvSpPr>
        <p:spPr>
          <a:xfrm>
            <a:off x="601581" y="830755"/>
            <a:ext cx="10895094" cy="8667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2060"/>
                </a:solidFill>
                <a:latin typeface="Poppins"/>
                <a:ea typeface="Poppins"/>
                <a:cs typeface="Poppins"/>
                <a:sym typeface="Poppins"/>
              </a:rPr>
              <a:t>A </a:t>
            </a:r>
            <a:r>
              <a:rPr lang="es-MX" sz="2800" b="1" i="1">
                <a:solidFill>
                  <a:srgbClr val="002060"/>
                </a:solidFill>
                <a:latin typeface="Poppins"/>
                <a:ea typeface="Poppins"/>
                <a:cs typeface="Poppins"/>
                <a:sym typeface="Poppins"/>
              </a:rPr>
              <a:t>8 de 10 clientes </a:t>
            </a:r>
            <a:r>
              <a:rPr lang="es-MX" sz="2800">
                <a:solidFill>
                  <a:srgbClr val="002060"/>
                </a:solidFill>
                <a:latin typeface="Poppins"/>
                <a:ea typeface="Poppins"/>
                <a:cs typeface="Poppins"/>
                <a:sym typeface="Poppins"/>
              </a:rPr>
              <a:t>le importa que </a:t>
            </a:r>
            <a:r>
              <a:rPr lang="es-MX" sz="2800" b="1">
                <a:solidFill>
                  <a:srgbClr val="002060"/>
                </a:solidFill>
                <a:latin typeface="Poppins"/>
                <a:ea typeface="Poppins"/>
                <a:cs typeface="Poppins"/>
                <a:sym typeface="Poppins"/>
              </a:rPr>
              <a:t>exista una tienda física</a:t>
            </a:r>
            <a:endParaRPr sz="2800" b="1">
              <a:solidFill>
                <a:srgbClr val="002060"/>
              </a:solidFill>
              <a:latin typeface="Poppins"/>
              <a:ea typeface="Poppins"/>
              <a:cs typeface="Poppins"/>
              <a:sym typeface="Poppins"/>
            </a:endParaRPr>
          </a:p>
        </p:txBody>
      </p:sp>
      <p:pic>
        <p:nvPicPr>
          <p:cNvPr id="285" name="Google Shape;285;p20"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286" name="Google Shape;286;p20"/>
          <p:cNvSpPr txBox="1"/>
          <p:nvPr/>
        </p:nvSpPr>
        <p:spPr>
          <a:xfrm>
            <a:off x="601580" y="1264125"/>
            <a:ext cx="10988839" cy="230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2060"/>
                </a:solidFill>
                <a:latin typeface="Poppins"/>
                <a:ea typeface="Poppins"/>
                <a:cs typeface="Poppins"/>
                <a:sym typeface="Poppins"/>
              </a:rPr>
              <a:t>¿Qué tan relevante es para ti que una tienda online también tenga una tienda física? </a:t>
            </a:r>
            <a:r>
              <a:rPr lang="es-MX" sz="1400" b="1">
                <a:solidFill>
                  <a:srgbClr val="002060"/>
                </a:solidFill>
                <a:latin typeface="Poppins"/>
                <a:ea typeface="Poppins"/>
                <a:cs typeface="Poppins"/>
                <a:sym typeface="Poppins"/>
              </a:rPr>
              <a:t>%</a:t>
            </a:r>
            <a:r>
              <a:rPr lang="es-MX" sz="1200" b="1">
                <a:solidFill>
                  <a:srgbClr val="002060"/>
                </a:solidFill>
                <a:latin typeface="Poppins"/>
                <a:ea typeface="Poppins"/>
                <a:cs typeface="Poppins"/>
                <a:sym typeface="Poppins"/>
              </a:rPr>
              <a:t> </a:t>
            </a:r>
            <a:endParaRPr/>
          </a:p>
          <a:p>
            <a:pPr marL="0" marR="0" lvl="0" indent="0" algn="l" rtl="0">
              <a:spcBef>
                <a:spcPts val="0"/>
              </a:spcBef>
              <a:spcAft>
                <a:spcPts val="0"/>
              </a:spcAft>
              <a:buNone/>
            </a:pPr>
            <a:endParaRPr sz="1200" b="1">
              <a:solidFill>
                <a:srgbClr val="003261"/>
              </a:solidFill>
              <a:latin typeface="Poppins"/>
              <a:ea typeface="Poppins"/>
              <a:cs typeface="Poppins"/>
              <a:sym typeface="Poppins"/>
            </a:endParaRPr>
          </a:p>
        </p:txBody>
      </p:sp>
      <p:sp>
        <p:nvSpPr>
          <p:cNvPr id="287" name="Google Shape;287;p20"/>
          <p:cNvSpPr txBox="1"/>
          <p:nvPr/>
        </p:nvSpPr>
        <p:spPr>
          <a:xfrm>
            <a:off x="601579" y="6165851"/>
            <a:ext cx="4627244"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BFBFBF"/>
                </a:solidFill>
                <a:latin typeface="Poppins"/>
                <a:ea typeface="Poppins"/>
                <a:cs typeface="Poppins"/>
                <a:sym typeface="Poppins"/>
              </a:rPr>
              <a:t>: </a:t>
            </a:r>
            <a:r>
              <a:rPr lang="es-MX" sz="1000">
                <a:solidFill>
                  <a:srgbClr val="BFBFBF"/>
                </a:solidFill>
                <a:latin typeface="Montserrat"/>
                <a:ea typeface="Montserrat"/>
                <a:cs typeface="Montserrat"/>
                <a:sym typeface="Montserrat"/>
              </a:rPr>
              <a:t>entre quienes compran online N= 941</a:t>
            </a:r>
            <a:endParaRPr sz="1000">
              <a:solidFill>
                <a:srgbClr val="BFBFBF"/>
              </a:solidFill>
              <a:latin typeface="Poppins"/>
              <a:ea typeface="Poppins"/>
              <a:cs typeface="Poppins"/>
              <a:sym typeface="Poppins"/>
            </a:endParaRPr>
          </a:p>
        </p:txBody>
      </p:sp>
      <p:graphicFrame>
        <p:nvGraphicFramePr>
          <p:cNvPr id="288" name="Google Shape;288;p20"/>
          <p:cNvGraphicFramePr/>
          <p:nvPr/>
        </p:nvGraphicFramePr>
        <p:xfrm>
          <a:off x="169334" y="2112338"/>
          <a:ext cx="4338011" cy="3481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9" name="Google Shape;289;p20"/>
          <p:cNvGraphicFramePr/>
          <p:nvPr/>
        </p:nvGraphicFramePr>
        <p:xfrm>
          <a:off x="4767113" y="1601081"/>
          <a:ext cx="7255553" cy="4631358"/>
        </p:xfrm>
        <a:graphic>
          <a:graphicData uri="http://schemas.openxmlformats.org/drawingml/2006/chart">
            <c:chart xmlns:c="http://schemas.openxmlformats.org/drawingml/2006/chart" xmlns:r="http://schemas.openxmlformats.org/officeDocument/2006/relationships" r:id="rId5"/>
          </a:graphicData>
        </a:graphic>
      </p:graphicFrame>
      <p:sp>
        <p:nvSpPr>
          <p:cNvPr id="290" name="Google Shape;290;p20"/>
          <p:cNvSpPr txBox="1"/>
          <p:nvPr/>
        </p:nvSpPr>
        <p:spPr>
          <a:xfrm>
            <a:off x="873030" y="1557396"/>
            <a:ext cx="31866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07A7F0"/>
                </a:solidFill>
                <a:latin typeface="Montserrat"/>
                <a:ea typeface="Montserrat"/>
                <a:cs typeface="Montserrat"/>
                <a:sym typeface="Montserrat"/>
              </a:rPr>
              <a:t>Muy + Algo relevante</a:t>
            </a:r>
            <a:endParaRPr sz="1200">
              <a:solidFill>
                <a:srgbClr val="07A7F0"/>
              </a:solidFill>
              <a:latin typeface="Montserrat"/>
              <a:ea typeface="Montserrat"/>
              <a:cs typeface="Montserrat"/>
              <a:sym typeface="Montserrat"/>
            </a:endParaRPr>
          </a:p>
        </p:txBody>
      </p:sp>
      <p:sp>
        <p:nvSpPr>
          <p:cNvPr id="291" name="Google Shape;291;p20"/>
          <p:cNvSpPr txBox="1"/>
          <p:nvPr/>
        </p:nvSpPr>
        <p:spPr>
          <a:xfrm>
            <a:off x="2969809" y="1557396"/>
            <a:ext cx="175923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FFAA38"/>
                </a:solidFill>
                <a:latin typeface="Montserrat"/>
                <a:ea typeface="Montserrat"/>
                <a:cs typeface="Montserrat"/>
                <a:sym typeface="Montserrat"/>
              </a:rPr>
              <a:t>Me es indiferente</a:t>
            </a:r>
            <a:endParaRPr sz="1200">
              <a:solidFill>
                <a:srgbClr val="FFAA38"/>
              </a:solidFill>
              <a:latin typeface="Montserrat"/>
              <a:ea typeface="Montserrat"/>
              <a:cs typeface="Montserrat"/>
              <a:sym typeface="Montserrat"/>
            </a:endParaRPr>
          </a:p>
        </p:txBody>
      </p:sp>
      <p:sp>
        <p:nvSpPr>
          <p:cNvPr id="292" name="Google Shape;292;p20"/>
          <p:cNvSpPr txBox="1"/>
          <p:nvPr/>
        </p:nvSpPr>
        <p:spPr>
          <a:xfrm>
            <a:off x="4767113" y="1557396"/>
            <a:ext cx="22558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7501C6"/>
                </a:solidFill>
                <a:latin typeface="Montserrat"/>
                <a:ea typeface="Montserrat"/>
                <a:cs typeface="Montserrat"/>
                <a:sym typeface="Montserrat"/>
              </a:rPr>
              <a:t>Poco + Nada relevante</a:t>
            </a:r>
            <a:endParaRPr sz="1200">
              <a:solidFill>
                <a:srgbClr val="7501C6"/>
              </a:solidFill>
              <a:latin typeface="Montserrat"/>
              <a:ea typeface="Montserrat"/>
              <a:cs typeface="Montserrat"/>
              <a:sym typeface="Montserrat"/>
            </a:endParaRPr>
          </a:p>
        </p:txBody>
      </p:sp>
      <p:sp>
        <p:nvSpPr>
          <p:cNvPr id="293" name="Google Shape;293;p20"/>
          <p:cNvSpPr/>
          <p:nvPr/>
        </p:nvSpPr>
        <p:spPr>
          <a:xfrm>
            <a:off x="710297" y="1613151"/>
            <a:ext cx="163319" cy="163319"/>
          </a:xfrm>
          <a:prstGeom prst="rect">
            <a:avLst/>
          </a:prstGeom>
          <a:solidFill>
            <a:srgbClr val="07A7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4" name="Google Shape;294;p20"/>
          <p:cNvSpPr/>
          <p:nvPr/>
        </p:nvSpPr>
        <p:spPr>
          <a:xfrm>
            <a:off x="2804518" y="1613151"/>
            <a:ext cx="163319" cy="163319"/>
          </a:xfrm>
          <a:prstGeom prst="rect">
            <a:avLst/>
          </a:prstGeom>
          <a:solidFill>
            <a:srgbClr val="FFAA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5" name="Google Shape;295;p20"/>
          <p:cNvSpPr/>
          <p:nvPr/>
        </p:nvSpPr>
        <p:spPr>
          <a:xfrm>
            <a:off x="4605182" y="1613151"/>
            <a:ext cx="163319" cy="163319"/>
          </a:xfrm>
          <a:prstGeom prst="rect">
            <a:avLst/>
          </a:prstGeom>
          <a:solidFill>
            <a:srgbClr val="7501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501C6"/>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1C6CCD6-7675-DA1F-77DF-2A703024D9E6}"/>
            </a:ext>
          </a:extLst>
        </p:cNvPr>
        <p:cNvGrpSpPr/>
        <p:nvPr/>
      </p:nvGrpSpPr>
      <p:grpSpPr>
        <a:xfrm>
          <a:off x="0" y="0"/>
          <a:ext cx="0" cy="0"/>
          <a:chOff x="0" y="0"/>
          <a:chExt cx="0" cy="0"/>
        </a:xfrm>
      </p:grpSpPr>
      <p:graphicFrame>
        <p:nvGraphicFramePr>
          <p:cNvPr id="25" name="3 Gráfico">
            <a:extLst>
              <a:ext uri="{FF2B5EF4-FFF2-40B4-BE49-F238E27FC236}">
                <a16:creationId xmlns:a16="http://schemas.microsoft.com/office/drawing/2014/main" id="{AF19FAE7-5586-632A-8596-C8D90FF1311E}"/>
              </a:ext>
            </a:extLst>
          </p:cNvPr>
          <p:cNvGraphicFramePr/>
          <p:nvPr/>
        </p:nvGraphicFramePr>
        <p:xfrm>
          <a:off x="6938236" y="1128717"/>
          <a:ext cx="3916216" cy="5360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3 Gráfico">
            <a:extLst>
              <a:ext uri="{FF2B5EF4-FFF2-40B4-BE49-F238E27FC236}">
                <a16:creationId xmlns:a16="http://schemas.microsoft.com/office/drawing/2014/main" id="{13F07523-CA87-EF7B-B3AF-BE18CC943C2A}"/>
              </a:ext>
            </a:extLst>
          </p:cNvPr>
          <p:cNvGraphicFramePr/>
          <p:nvPr/>
        </p:nvGraphicFramePr>
        <p:xfrm>
          <a:off x="4080740" y="1128717"/>
          <a:ext cx="3916216" cy="536098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8BEF38F9-5DA1-8500-6713-F1900CD02630}"/>
              </a:ext>
            </a:extLst>
          </p:cNvPr>
          <p:cNvSpPr txBox="1"/>
          <p:nvPr/>
        </p:nvSpPr>
        <p:spPr>
          <a:xfrm>
            <a:off x="601580" y="368300"/>
            <a:ext cx="563449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08075" algn="l"/>
              </a:tabLst>
              <a:defRPr/>
            </a:pPr>
            <a:r>
              <a:rPr kumimoji="0" lang="es-CL" sz="900" b="0" i="0" u="none" strike="noStrike" kern="1200" cap="none" spc="0" normalizeH="0" baseline="0" noProof="0">
                <a:ln>
                  <a:noFill/>
                </a:ln>
                <a:solidFill>
                  <a:srgbClr val="042E5B"/>
                </a:solidFill>
                <a:effectLst/>
                <a:uLnTx/>
                <a:uFillTx/>
                <a:latin typeface="Montserrat Medium" pitchFamily="2" charset="77"/>
                <a:ea typeface="+mn-ea"/>
                <a:cs typeface="+mn-cs"/>
              </a:rPr>
              <a:t>¿Compra online o en tienda? </a:t>
            </a:r>
            <a:r>
              <a:rPr kumimoji="0" lang="es-CL" sz="900" b="0" i="0" u="none" strike="noStrike" kern="1200" cap="none" spc="0" normalizeH="0" baseline="0" noProof="0">
                <a:ln>
                  <a:noFill/>
                </a:ln>
                <a:solidFill>
                  <a:srgbClr val="042E5B"/>
                </a:solidFill>
                <a:effectLst/>
                <a:uLnTx/>
                <a:uFillTx/>
                <a:latin typeface="Montserrat Light" pitchFamily="2" charset="77"/>
                <a:ea typeface="+mn-ea"/>
                <a:cs typeface="+mn-cs"/>
              </a:rPr>
              <a:t>Estudio Falabella ・ 2026</a:t>
            </a:r>
          </a:p>
        </p:txBody>
      </p:sp>
      <p:cxnSp>
        <p:nvCxnSpPr>
          <p:cNvPr id="6" name="Conector recto 5">
            <a:extLst>
              <a:ext uri="{FF2B5EF4-FFF2-40B4-BE49-F238E27FC236}">
                <a16:creationId xmlns:a16="http://schemas.microsoft.com/office/drawing/2014/main" id="{95885541-B16D-1612-B69F-2069B61CB1F0}"/>
              </a:ext>
            </a:extLst>
          </p:cNvPr>
          <p:cNvCxnSpPr>
            <a:cxnSpLocks/>
          </p:cNvCxnSpPr>
          <p:nvPr/>
        </p:nvCxnSpPr>
        <p:spPr>
          <a:xfrm>
            <a:off x="695325" y="615099"/>
            <a:ext cx="9686460" cy="0"/>
          </a:xfrm>
          <a:prstGeom prst="line">
            <a:avLst/>
          </a:prstGeom>
          <a:ln w="9525">
            <a:solidFill>
              <a:srgbClr val="313980"/>
            </a:solidFill>
          </a:ln>
        </p:spPr>
        <p:style>
          <a:lnRef idx="1">
            <a:schemeClr val="accent1"/>
          </a:lnRef>
          <a:fillRef idx="0">
            <a:schemeClr val="accent1"/>
          </a:fillRef>
          <a:effectRef idx="0">
            <a:schemeClr val="accent1"/>
          </a:effectRef>
          <a:fontRef idx="minor">
            <a:schemeClr val="tx1"/>
          </a:fontRef>
        </p:style>
      </p:cxnSp>
      <p:pic>
        <p:nvPicPr>
          <p:cNvPr id="9" name="Imagen 8" descr="Logotipo&#10;&#10;Descripción generada automáticamente">
            <a:extLst>
              <a:ext uri="{FF2B5EF4-FFF2-40B4-BE49-F238E27FC236}">
                <a16:creationId xmlns:a16="http://schemas.microsoft.com/office/drawing/2014/main" id="{0A3BD7EF-ECBE-D2C4-21EA-65B43EC18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995" y="361919"/>
            <a:ext cx="1025680" cy="360651"/>
          </a:xfrm>
          <a:prstGeom prst="rect">
            <a:avLst/>
          </a:prstGeom>
        </p:spPr>
      </p:pic>
      <p:grpSp>
        <p:nvGrpSpPr>
          <p:cNvPr id="31" name="Grupo 30">
            <a:extLst>
              <a:ext uri="{FF2B5EF4-FFF2-40B4-BE49-F238E27FC236}">
                <a16:creationId xmlns:a16="http://schemas.microsoft.com/office/drawing/2014/main" id="{263ED9D5-BA3A-B8B6-EFA5-5AA4FDB35030}"/>
              </a:ext>
            </a:extLst>
          </p:cNvPr>
          <p:cNvGrpSpPr/>
          <p:nvPr/>
        </p:nvGrpSpPr>
        <p:grpSpPr>
          <a:xfrm>
            <a:off x="601580" y="2263701"/>
            <a:ext cx="3020162" cy="2385098"/>
            <a:chOff x="601580" y="2263701"/>
            <a:chExt cx="3020162" cy="2385098"/>
          </a:xfrm>
        </p:grpSpPr>
        <p:sp>
          <p:nvSpPr>
            <p:cNvPr id="7" name="Título 27">
              <a:extLst>
                <a:ext uri="{FF2B5EF4-FFF2-40B4-BE49-F238E27FC236}">
                  <a16:creationId xmlns:a16="http://schemas.microsoft.com/office/drawing/2014/main" id="{97385F29-E1AE-5B97-5CDD-5D0FE6F52885}"/>
                </a:ext>
              </a:extLst>
            </p:cNvPr>
            <p:cNvSpPr txBox="1">
              <a:spLocks/>
            </p:cNvSpPr>
            <p:nvPr/>
          </p:nvSpPr>
          <p:spPr>
            <a:xfrm>
              <a:off x="601582" y="2263701"/>
              <a:ext cx="3020160" cy="945123"/>
            </a:xfrm>
            <a:prstGeom prst="rect">
              <a:avLst/>
            </a:prstGeom>
          </p:spPr>
          <p:txBody>
            <a:bodyPr/>
            <a:lstStyle>
              <a:lvl1pPr algn="l" eaLnBrk="1" hangingPunct="1">
                <a:defRPr sz="2800">
                  <a:solidFill>
                    <a:srgbClr val="042E5B"/>
                  </a:solidFill>
                  <a:latin typeface="Plus Jakarta Sans" pitchFamily="2" charset="77"/>
                  <a:ea typeface="+mj-ea"/>
                  <a:cs typeface="Plus Jakarta Sa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a:ln>
                    <a:noFill/>
                  </a:ln>
                  <a:solidFill>
                    <a:srgbClr val="002060"/>
                  </a:solidFill>
                  <a:effectLst/>
                  <a:uLnTx/>
                  <a:uFillTx/>
                  <a:latin typeface="Poppins" pitchFamily="2" charset="77"/>
                  <a:ea typeface="Open Sans Light"/>
                  <a:cs typeface="Poppins" pitchFamily="2" charset="77"/>
                </a:rPr>
                <a:t>La tienda física como </a:t>
              </a:r>
              <a:r>
                <a:rPr kumimoji="0" lang="es-MX" sz="2800" b="1" i="1" u="none" strike="noStrike" kern="1200" cap="none" spc="0" normalizeH="0" baseline="0" noProof="0">
                  <a:ln>
                    <a:noFill/>
                  </a:ln>
                  <a:solidFill>
                    <a:srgbClr val="002060"/>
                  </a:solidFill>
                  <a:effectLst/>
                  <a:uLnTx/>
                  <a:uFillTx/>
                  <a:latin typeface="Poppins" pitchFamily="2" charset="77"/>
                  <a:ea typeface="Open Sans Light"/>
                  <a:cs typeface="Poppins" pitchFamily="2" charset="77"/>
                </a:rPr>
                <a:t>pilar de experiencia</a:t>
              </a:r>
            </a:p>
          </p:txBody>
        </p:sp>
        <p:sp>
          <p:nvSpPr>
            <p:cNvPr id="11" name="Marcador de texto 3">
              <a:extLst>
                <a:ext uri="{FF2B5EF4-FFF2-40B4-BE49-F238E27FC236}">
                  <a16:creationId xmlns:a16="http://schemas.microsoft.com/office/drawing/2014/main" id="{798C3CF8-A6C4-6943-570D-F150ADC6FAE6}"/>
                </a:ext>
              </a:extLst>
            </p:cNvPr>
            <p:cNvSpPr txBox="1">
              <a:spLocks/>
            </p:cNvSpPr>
            <p:nvPr/>
          </p:nvSpPr>
          <p:spPr>
            <a:xfrm>
              <a:off x="601580" y="3703676"/>
              <a:ext cx="3020160" cy="945123"/>
            </a:xfrm>
            <a:prstGeom prst="rect">
              <a:avLst/>
            </a:prstGeom>
          </p:spPr>
          <p:txBody>
            <a:bodyPr/>
            <a:lst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¿Cómo </a:t>
              </a:r>
              <a:r>
                <a:rPr kumimoji="0" lang="es-MX" sz="1400" b="1" i="1" u="none" strike="noStrike" kern="1200" cap="none" spc="0" normalizeH="0" baseline="0" noProof="0">
                  <a:ln>
                    <a:noFill/>
                  </a:ln>
                  <a:solidFill>
                    <a:srgbClr val="003261"/>
                  </a:solidFill>
                  <a:effectLst/>
                  <a:uLnTx/>
                  <a:uFillTx/>
                  <a:latin typeface="Poppins" pitchFamily="2" charset="77"/>
                  <a:ea typeface="+mn-ea"/>
                  <a:cs typeface="Poppins" pitchFamily="2" charset="77"/>
                </a:rPr>
                <a:t>evaluarías el desempeño de cada tienda </a:t>
              </a:r>
              <a:r>
                <a:rPr kumimoji="0" lang="es-MX" sz="14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según los atributos que se muestran a continuación? </a:t>
              </a:r>
              <a:r>
                <a:rPr kumimoji="0" lang="es-ES" sz="12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 Muy bien + Bien</a:t>
              </a:r>
            </a:p>
          </p:txBody>
        </p:sp>
      </p:grpSp>
      <p:sp>
        <p:nvSpPr>
          <p:cNvPr id="12" name="Marcador de texto 1">
            <a:extLst>
              <a:ext uri="{FF2B5EF4-FFF2-40B4-BE49-F238E27FC236}">
                <a16:creationId xmlns:a16="http://schemas.microsoft.com/office/drawing/2014/main" id="{1F3A7DF9-EC41-DCCF-EBC0-295F557EDE5A}"/>
              </a:ext>
            </a:extLst>
          </p:cNvPr>
          <p:cNvSpPr txBox="1">
            <a:spLocks/>
          </p:cNvSpPr>
          <p:nvPr/>
        </p:nvSpPr>
        <p:spPr>
          <a:xfrm>
            <a:off x="601580" y="6165851"/>
            <a:ext cx="4653000" cy="3238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Plus Jakarta Sans" pitchFamily="2" charset="77"/>
                <a:ea typeface="+mn-ea"/>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000" b="1"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rPr>
              <a:t>Casos</a:t>
            </a:r>
            <a:r>
              <a:rPr kumimoji="0" lang="es-CL" altLang="es-CL" sz="1000" b="0"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rPr>
              <a:t>: </a:t>
            </a:r>
            <a:r>
              <a:rPr kumimoji="0" lang="es-CL" sz="1000" b="0" i="0" u="none" strike="noStrike" kern="1200" cap="none" spc="0" normalizeH="0" baseline="0" noProof="0">
                <a:ln>
                  <a:noFill/>
                </a:ln>
                <a:solidFill>
                  <a:srgbClr val="BFBFBF"/>
                </a:solidFill>
                <a:effectLst/>
                <a:uLnTx/>
                <a:uFillTx/>
                <a:latin typeface="Montserrat" panose="00000500000000000000" pitchFamily="2" charset="0"/>
                <a:ea typeface="+mn-ea"/>
              </a:rPr>
              <a:t>entre quienes compran online N=941</a:t>
            </a:r>
            <a:endParaRPr kumimoji="0" lang="es-CL" altLang="es-CL" sz="1000" b="0"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endParaRPr>
          </a:p>
        </p:txBody>
      </p:sp>
      <p:pic>
        <p:nvPicPr>
          <p:cNvPr id="4" name="Imagen 3" descr="Mercado Libre Chile - Envíos Gratis en el día">
            <a:extLst>
              <a:ext uri="{FF2B5EF4-FFF2-40B4-BE49-F238E27FC236}">
                <a16:creationId xmlns:a16="http://schemas.microsoft.com/office/drawing/2014/main" id="{D8404A13-2176-09FA-B4DF-232B6FB4B18C}"/>
              </a:ext>
            </a:extLst>
          </p:cNvPr>
          <p:cNvPicPr>
            <a:picLocks noChangeAspect="1"/>
          </p:cNvPicPr>
          <p:nvPr/>
        </p:nvPicPr>
        <p:blipFill>
          <a:blip r:embed="rId5"/>
          <a:srcRect l="7467" r="8329"/>
          <a:stretch>
            <a:fillRect/>
          </a:stretch>
        </p:blipFill>
        <p:spPr>
          <a:xfrm>
            <a:off x="4344178" y="4125691"/>
            <a:ext cx="900428" cy="889124"/>
          </a:xfrm>
          <a:prstGeom prst="rect">
            <a:avLst/>
          </a:prstGeom>
        </p:spPr>
      </p:pic>
      <p:pic>
        <p:nvPicPr>
          <p:cNvPr id="8" name="Imagen 7" descr="París (tienda por departamento) - Wikipedia, la enciclopedia ...">
            <a:extLst>
              <a:ext uri="{FF2B5EF4-FFF2-40B4-BE49-F238E27FC236}">
                <a16:creationId xmlns:a16="http://schemas.microsoft.com/office/drawing/2014/main" id="{C4B5D16A-F120-49E1-00B0-57E632D9C7E7}"/>
              </a:ext>
            </a:extLst>
          </p:cNvPr>
          <p:cNvPicPr>
            <a:picLocks noChangeAspect="1"/>
          </p:cNvPicPr>
          <p:nvPr/>
        </p:nvPicPr>
        <p:blipFill>
          <a:blip r:embed="rId6"/>
          <a:stretch>
            <a:fillRect/>
          </a:stretch>
        </p:blipFill>
        <p:spPr>
          <a:xfrm>
            <a:off x="4326993" y="2736262"/>
            <a:ext cx="927587" cy="927587"/>
          </a:xfrm>
          <a:prstGeom prst="rect">
            <a:avLst/>
          </a:prstGeom>
        </p:spPr>
      </p:pic>
      <p:pic>
        <p:nvPicPr>
          <p:cNvPr id="10" name="Imagen 9" descr="BANQUET">
            <a:extLst>
              <a:ext uri="{FF2B5EF4-FFF2-40B4-BE49-F238E27FC236}">
                <a16:creationId xmlns:a16="http://schemas.microsoft.com/office/drawing/2014/main" id="{FE22FB80-BA09-5DA0-8AFF-D10D9CFB57E1}"/>
              </a:ext>
            </a:extLst>
          </p:cNvPr>
          <p:cNvPicPr>
            <a:picLocks noChangeAspect="1"/>
          </p:cNvPicPr>
          <p:nvPr/>
        </p:nvPicPr>
        <p:blipFill>
          <a:blip r:embed="rId7"/>
          <a:stretch>
            <a:fillRect/>
          </a:stretch>
        </p:blipFill>
        <p:spPr>
          <a:xfrm>
            <a:off x="4423633" y="5399047"/>
            <a:ext cx="774848" cy="774848"/>
          </a:xfrm>
          <a:prstGeom prst="rect">
            <a:avLst/>
          </a:prstGeom>
        </p:spPr>
      </p:pic>
      <p:sp>
        <p:nvSpPr>
          <p:cNvPr id="14" name="CuadroTexto 13">
            <a:extLst>
              <a:ext uri="{FF2B5EF4-FFF2-40B4-BE49-F238E27FC236}">
                <a16:creationId xmlns:a16="http://schemas.microsoft.com/office/drawing/2014/main" id="{F2A7A5C7-7A71-E188-3FAD-42B63FC1C5F4}"/>
              </a:ext>
            </a:extLst>
          </p:cNvPr>
          <p:cNvSpPr txBox="1"/>
          <p:nvPr/>
        </p:nvSpPr>
        <p:spPr>
          <a:xfrm>
            <a:off x="5538555" y="818600"/>
            <a:ext cx="272093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Tiendas físicas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para ver o probar productos</a:t>
            </a:r>
          </a:p>
        </p:txBody>
      </p:sp>
      <p:sp>
        <p:nvSpPr>
          <p:cNvPr id="18" name="CuadroTexto 17">
            <a:extLst>
              <a:ext uri="{FF2B5EF4-FFF2-40B4-BE49-F238E27FC236}">
                <a16:creationId xmlns:a16="http://schemas.microsoft.com/office/drawing/2014/main" id="{91F169D4-4052-BA0F-0F86-B9F05A9108EF}"/>
              </a:ext>
            </a:extLst>
          </p:cNvPr>
          <p:cNvSpPr txBox="1"/>
          <p:nvPr/>
        </p:nvSpPr>
        <p:spPr>
          <a:xfrm>
            <a:off x="8534161" y="818021"/>
            <a:ext cx="2353119" cy="477054"/>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 Comprar online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y resolver en tienda física</a:t>
            </a:r>
            <a:endParaRPr kumimoji="0" lang="es-CL" sz="1600" b="0" i="0" u="none" strike="noStrike" kern="1200" cap="none" spc="0" normalizeH="0" baseline="0" noProof="0">
              <a:ln>
                <a:noFill/>
              </a:ln>
              <a:solidFill>
                <a:srgbClr val="003261"/>
              </a:solidFill>
              <a:effectLst/>
              <a:uLnTx/>
              <a:uFillTx/>
              <a:latin typeface="Poppins" pitchFamily="2" charset="77"/>
              <a:ea typeface="+mn-ea"/>
              <a:cs typeface="Poppins" pitchFamily="2" charset="77"/>
            </a:endParaRPr>
          </a:p>
        </p:txBody>
      </p:sp>
      <p:cxnSp>
        <p:nvCxnSpPr>
          <p:cNvPr id="21" name="Conector recto 20">
            <a:extLst>
              <a:ext uri="{FF2B5EF4-FFF2-40B4-BE49-F238E27FC236}">
                <a16:creationId xmlns:a16="http://schemas.microsoft.com/office/drawing/2014/main" id="{B42DD71B-B4CD-2622-8CDC-2420A2006C1D}"/>
              </a:ext>
            </a:extLst>
          </p:cNvPr>
          <p:cNvCxnSpPr>
            <a:cxnSpLocks/>
          </p:cNvCxnSpPr>
          <p:nvPr/>
        </p:nvCxnSpPr>
        <p:spPr>
          <a:xfrm>
            <a:off x="5886451" y="1452243"/>
            <a:ext cx="0" cy="4713607"/>
          </a:xfrm>
          <a:prstGeom prst="line">
            <a:avLst/>
          </a:prstGeom>
          <a:ln>
            <a:solidFill>
              <a:srgbClr val="00326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20396DD2-BB14-9B1C-D3AD-4A5608BE5E2A}"/>
              </a:ext>
            </a:extLst>
          </p:cNvPr>
          <p:cNvCxnSpPr>
            <a:cxnSpLocks/>
          </p:cNvCxnSpPr>
          <p:nvPr/>
        </p:nvCxnSpPr>
        <p:spPr>
          <a:xfrm>
            <a:off x="8743951" y="1452243"/>
            <a:ext cx="0" cy="4713607"/>
          </a:xfrm>
          <a:prstGeom prst="line">
            <a:avLst/>
          </a:prstGeom>
          <a:ln>
            <a:solidFill>
              <a:srgbClr val="00326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8069A7B0-813A-0187-09B2-1F83B01AC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5844" y="1295075"/>
            <a:ext cx="670426" cy="1006426"/>
          </a:xfrm>
          <a:prstGeom prst="rect">
            <a:avLst/>
          </a:prstGeom>
        </p:spPr>
      </p:pic>
    </p:spTree>
    <p:extLst>
      <p:ext uri="{BB962C8B-B14F-4D97-AF65-F5344CB8AC3E}">
        <p14:creationId xmlns:p14="http://schemas.microsoft.com/office/powerpoint/2010/main" val="1501551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0231787-AA8A-B46C-E154-5777D539B457}"/>
            </a:ext>
          </a:extLst>
        </p:cNvPr>
        <p:cNvGrpSpPr/>
        <p:nvPr/>
      </p:nvGrpSpPr>
      <p:grpSpPr>
        <a:xfrm>
          <a:off x="0" y="0"/>
          <a:ext cx="0" cy="0"/>
          <a:chOff x="0" y="0"/>
          <a:chExt cx="0" cy="0"/>
        </a:xfrm>
      </p:grpSpPr>
      <p:graphicFrame>
        <p:nvGraphicFramePr>
          <p:cNvPr id="13" name="3 Gráfico">
            <a:extLst>
              <a:ext uri="{FF2B5EF4-FFF2-40B4-BE49-F238E27FC236}">
                <a16:creationId xmlns:a16="http://schemas.microsoft.com/office/drawing/2014/main" id="{0B460471-038A-6C6F-D12F-A4A9AB1BD977}"/>
              </a:ext>
            </a:extLst>
          </p:cNvPr>
          <p:cNvGraphicFramePr/>
          <p:nvPr/>
        </p:nvGraphicFramePr>
        <p:xfrm>
          <a:off x="7940975" y="1128717"/>
          <a:ext cx="3916216" cy="5360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3 Gráfico">
            <a:extLst>
              <a:ext uri="{FF2B5EF4-FFF2-40B4-BE49-F238E27FC236}">
                <a16:creationId xmlns:a16="http://schemas.microsoft.com/office/drawing/2014/main" id="{F0451BC2-374F-05F4-4151-436FA11C9F4D}"/>
              </a:ext>
            </a:extLst>
          </p:cNvPr>
          <p:cNvGraphicFramePr/>
          <p:nvPr/>
        </p:nvGraphicFramePr>
        <p:xfrm>
          <a:off x="5817221" y="1128717"/>
          <a:ext cx="3916216" cy="536098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417B4AD3-D03E-03EF-E7E3-4B61F1EC152D}"/>
              </a:ext>
            </a:extLst>
          </p:cNvPr>
          <p:cNvSpPr txBox="1"/>
          <p:nvPr/>
        </p:nvSpPr>
        <p:spPr>
          <a:xfrm>
            <a:off x="601580" y="368300"/>
            <a:ext cx="563449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08075" algn="l"/>
              </a:tabLst>
              <a:defRPr/>
            </a:pPr>
            <a:r>
              <a:rPr kumimoji="0" lang="es-CL" sz="900" b="0" i="0" u="none" strike="noStrike" kern="1200" cap="none" spc="0" normalizeH="0" baseline="0" noProof="0">
                <a:ln>
                  <a:noFill/>
                </a:ln>
                <a:solidFill>
                  <a:srgbClr val="042E5B"/>
                </a:solidFill>
                <a:effectLst/>
                <a:uLnTx/>
                <a:uFillTx/>
                <a:latin typeface="Montserrat Medium" pitchFamily="2" charset="77"/>
                <a:ea typeface="+mn-ea"/>
                <a:cs typeface="+mn-cs"/>
              </a:rPr>
              <a:t>¿Compra online o en tienda? </a:t>
            </a:r>
            <a:r>
              <a:rPr kumimoji="0" lang="es-CL" sz="900" b="0" i="0" u="none" strike="noStrike" kern="1200" cap="none" spc="0" normalizeH="0" baseline="0" noProof="0">
                <a:ln>
                  <a:noFill/>
                </a:ln>
                <a:solidFill>
                  <a:srgbClr val="042E5B"/>
                </a:solidFill>
                <a:effectLst/>
                <a:uLnTx/>
                <a:uFillTx/>
                <a:latin typeface="Montserrat Light" pitchFamily="2" charset="77"/>
                <a:ea typeface="+mn-ea"/>
                <a:cs typeface="+mn-cs"/>
              </a:rPr>
              <a:t>Estudio Falabella ・ 2026</a:t>
            </a:r>
          </a:p>
        </p:txBody>
      </p:sp>
      <p:cxnSp>
        <p:nvCxnSpPr>
          <p:cNvPr id="6" name="Conector recto 5">
            <a:extLst>
              <a:ext uri="{FF2B5EF4-FFF2-40B4-BE49-F238E27FC236}">
                <a16:creationId xmlns:a16="http://schemas.microsoft.com/office/drawing/2014/main" id="{BFB8C02B-C48F-8815-3735-AB752EB0D56C}"/>
              </a:ext>
            </a:extLst>
          </p:cNvPr>
          <p:cNvCxnSpPr>
            <a:cxnSpLocks/>
          </p:cNvCxnSpPr>
          <p:nvPr/>
        </p:nvCxnSpPr>
        <p:spPr>
          <a:xfrm>
            <a:off x="695325" y="615099"/>
            <a:ext cx="9686460" cy="0"/>
          </a:xfrm>
          <a:prstGeom prst="line">
            <a:avLst/>
          </a:prstGeom>
          <a:ln w="9525">
            <a:solidFill>
              <a:srgbClr val="313980"/>
            </a:solidFill>
          </a:ln>
        </p:spPr>
        <p:style>
          <a:lnRef idx="1">
            <a:schemeClr val="accent1"/>
          </a:lnRef>
          <a:fillRef idx="0">
            <a:schemeClr val="accent1"/>
          </a:fillRef>
          <a:effectRef idx="0">
            <a:schemeClr val="accent1"/>
          </a:effectRef>
          <a:fontRef idx="minor">
            <a:schemeClr val="tx1"/>
          </a:fontRef>
        </p:style>
      </p:cxnSp>
      <p:pic>
        <p:nvPicPr>
          <p:cNvPr id="9" name="Imagen 8" descr="Logotipo&#10;&#10;Descripción generada automáticamente">
            <a:extLst>
              <a:ext uri="{FF2B5EF4-FFF2-40B4-BE49-F238E27FC236}">
                <a16:creationId xmlns:a16="http://schemas.microsoft.com/office/drawing/2014/main" id="{CC9A73C2-F100-2598-1746-D6EBC5F61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995" y="361919"/>
            <a:ext cx="1025680" cy="360651"/>
          </a:xfrm>
          <a:prstGeom prst="rect">
            <a:avLst/>
          </a:prstGeom>
        </p:spPr>
      </p:pic>
      <p:grpSp>
        <p:nvGrpSpPr>
          <p:cNvPr id="31" name="Grupo 30">
            <a:extLst>
              <a:ext uri="{FF2B5EF4-FFF2-40B4-BE49-F238E27FC236}">
                <a16:creationId xmlns:a16="http://schemas.microsoft.com/office/drawing/2014/main" id="{1BE81E8F-B27A-EE80-6F71-7E2902D35544}"/>
              </a:ext>
            </a:extLst>
          </p:cNvPr>
          <p:cNvGrpSpPr/>
          <p:nvPr/>
        </p:nvGrpSpPr>
        <p:grpSpPr>
          <a:xfrm>
            <a:off x="601580" y="2263701"/>
            <a:ext cx="3020162" cy="2385098"/>
            <a:chOff x="601580" y="2263701"/>
            <a:chExt cx="3020162" cy="2385098"/>
          </a:xfrm>
        </p:grpSpPr>
        <p:sp>
          <p:nvSpPr>
            <p:cNvPr id="7" name="Título 27">
              <a:extLst>
                <a:ext uri="{FF2B5EF4-FFF2-40B4-BE49-F238E27FC236}">
                  <a16:creationId xmlns:a16="http://schemas.microsoft.com/office/drawing/2014/main" id="{C84BBB6F-673F-CFAE-48BF-5F80B839F479}"/>
                </a:ext>
              </a:extLst>
            </p:cNvPr>
            <p:cNvSpPr txBox="1">
              <a:spLocks/>
            </p:cNvSpPr>
            <p:nvPr/>
          </p:nvSpPr>
          <p:spPr>
            <a:xfrm>
              <a:off x="601582" y="2263701"/>
              <a:ext cx="3020160" cy="945123"/>
            </a:xfrm>
            <a:prstGeom prst="rect">
              <a:avLst/>
            </a:prstGeom>
          </p:spPr>
          <p:txBody>
            <a:bodyPr/>
            <a:lstStyle>
              <a:lvl1pPr algn="l" eaLnBrk="1" hangingPunct="1">
                <a:defRPr sz="2800">
                  <a:solidFill>
                    <a:srgbClr val="042E5B"/>
                  </a:solidFill>
                  <a:latin typeface="Plus Jakarta Sans" pitchFamily="2" charset="77"/>
                  <a:ea typeface="+mj-ea"/>
                  <a:cs typeface="Plus Jakarta Sa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1" u="none" strike="noStrike" kern="1200" cap="none" spc="0" normalizeH="0" baseline="0" noProof="0">
                  <a:ln>
                    <a:noFill/>
                  </a:ln>
                  <a:solidFill>
                    <a:srgbClr val="002060"/>
                  </a:solidFill>
                  <a:effectLst/>
                  <a:uLnTx/>
                  <a:uFillTx/>
                  <a:latin typeface="Poppins" pitchFamily="2" charset="77"/>
                  <a:ea typeface="Open Sans Light"/>
                  <a:cs typeface="Poppins" pitchFamily="2" charset="77"/>
                </a:rPr>
                <a:t>Confianza en la tienda </a:t>
              </a:r>
              <a:r>
                <a:rPr kumimoji="0" lang="es-MX" sz="2800" b="0" i="0" u="none" strike="noStrike" kern="1200" cap="none" spc="0" normalizeH="0" baseline="0" noProof="0">
                  <a:ln>
                    <a:noFill/>
                  </a:ln>
                  <a:solidFill>
                    <a:srgbClr val="002060"/>
                  </a:solidFill>
                  <a:effectLst/>
                  <a:uLnTx/>
                  <a:uFillTx/>
                  <a:latin typeface="Poppins" pitchFamily="2" charset="77"/>
                  <a:ea typeface="Open Sans Light"/>
                  <a:cs typeface="Poppins" pitchFamily="2" charset="77"/>
                </a:rPr>
                <a:t>como atributo </a:t>
              </a:r>
              <a:endParaRPr kumimoji="0" lang="es-MX" sz="2800" b="0" i="0" u="sng" strike="noStrike" kern="1200" cap="none" spc="0" normalizeH="0" baseline="0" noProof="0">
                <a:ln>
                  <a:noFill/>
                </a:ln>
                <a:solidFill>
                  <a:srgbClr val="002060"/>
                </a:solidFill>
                <a:effectLst/>
                <a:uLnTx/>
                <a:uFillTx/>
                <a:latin typeface="Poppins" pitchFamily="2" charset="77"/>
                <a:ea typeface="Open Sans Light"/>
                <a:cs typeface="Poppins" pitchFamily="2" charset="77"/>
              </a:endParaRPr>
            </a:p>
          </p:txBody>
        </p:sp>
        <p:sp>
          <p:nvSpPr>
            <p:cNvPr id="11" name="Marcador de texto 3">
              <a:extLst>
                <a:ext uri="{FF2B5EF4-FFF2-40B4-BE49-F238E27FC236}">
                  <a16:creationId xmlns:a16="http://schemas.microsoft.com/office/drawing/2014/main" id="{445010F8-1315-8F40-A43D-49C2CF00A4DC}"/>
                </a:ext>
              </a:extLst>
            </p:cNvPr>
            <p:cNvSpPr txBox="1">
              <a:spLocks/>
            </p:cNvSpPr>
            <p:nvPr/>
          </p:nvSpPr>
          <p:spPr>
            <a:xfrm>
              <a:off x="601580" y="3703676"/>
              <a:ext cx="3020160" cy="945123"/>
            </a:xfrm>
            <a:prstGeom prst="rect">
              <a:avLst/>
            </a:prstGeom>
          </p:spPr>
          <p:txBody>
            <a:bodyPr/>
            <a:lst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¿Cómo </a:t>
              </a:r>
              <a:r>
                <a:rPr kumimoji="0" lang="es-MX" sz="1400" b="1" i="1" u="none" strike="noStrike" kern="1200" cap="none" spc="0" normalizeH="0" baseline="0" noProof="0">
                  <a:ln>
                    <a:noFill/>
                  </a:ln>
                  <a:solidFill>
                    <a:srgbClr val="003261"/>
                  </a:solidFill>
                  <a:effectLst/>
                  <a:uLnTx/>
                  <a:uFillTx/>
                  <a:latin typeface="Poppins" pitchFamily="2" charset="77"/>
                  <a:ea typeface="+mn-ea"/>
                  <a:cs typeface="Poppins" pitchFamily="2" charset="77"/>
                </a:rPr>
                <a:t>evaluarías el desempeño de cada tienda </a:t>
              </a:r>
              <a:r>
                <a:rPr kumimoji="0" lang="es-MX" sz="14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según los atributos que se muestran a continuación? </a:t>
              </a:r>
              <a:r>
                <a:rPr kumimoji="0" lang="es-MX" sz="14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 Muy bien + Bien</a:t>
              </a:r>
            </a:p>
          </p:txBody>
        </p:sp>
      </p:grpSp>
      <p:sp>
        <p:nvSpPr>
          <p:cNvPr id="12" name="Marcador de texto 1">
            <a:extLst>
              <a:ext uri="{FF2B5EF4-FFF2-40B4-BE49-F238E27FC236}">
                <a16:creationId xmlns:a16="http://schemas.microsoft.com/office/drawing/2014/main" id="{EB091B61-EE9F-D7F6-CC5A-F781A0E9218B}"/>
              </a:ext>
            </a:extLst>
          </p:cNvPr>
          <p:cNvSpPr txBox="1">
            <a:spLocks/>
          </p:cNvSpPr>
          <p:nvPr/>
        </p:nvSpPr>
        <p:spPr>
          <a:xfrm>
            <a:off x="601580" y="6165851"/>
            <a:ext cx="4653000" cy="3238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Plus Jakarta Sans" pitchFamily="2" charset="77"/>
                <a:ea typeface="+mn-ea"/>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000" b="1"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rPr>
              <a:t>Casos</a:t>
            </a:r>
            <a:r>
              <a:rPr kumimoji="0" lang="es-CL" altLang="es-CL" sz="1000" b="0"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rPr>
              <a:t>: </a:t>
            </a:r>
            <a:r>
              <a:rPr kumimoji="0" lang="es-CL" sz="1000" b="0" i="0" u="none" strike="noStrike" kern="1200" cap="none" spc="0" normalizeH="0" baseline="0" noProof="0">
                <a:ln>
                  <a:noFill/>
                </a:ln>
                <a:solidFill>
                  <a:srgbClr val="BFBFBF"/>
                </a:solidFill>
                <a:effectLst/>
                <a:uLnTx/>
                <a:uFillTx/>
                <a:latin typeface="Montserrat" panose="00000500000000000000" pitchFamily="2" charset="0"/>
                <a:ea typeface="+mn-ea"/>
              </a:rPr>
              <a:t>entre quienes compran online N=941</a:t>
            </a:r>
            <a:endParaRPr kumimoji="0" lang="es-CL" altLang="es-CL" sz="1000" b="0" i="0" u="none" strike="noStrike" kern="1200" cap="none" spc="0" normalizeH="0" baseline="0" noProof="0">
              <a:ln>
                <a:noFill/>
              </a:ln>
              <a:solidFill>
                <a:srgbClr val="BFBFBF"/>
              </a:solidFill>
              <a:effectLst/>
              <a:uLnTx/>
              <a:uFillTx/>
              <a:latin typeface="Poppins" pitchFamily="2" charset="77"/>
              <a:ea typeface="Open Sans" panose="020B0606030504020204" pitchFamily="34" charset="0"/>
              <a:cs typeface="Poppins" pitchFamily="2" charset="77"/>
            </a:endParaRPr>
          </a:p>
        </p:txBody>
      </p:sp>
      <p:cxnSp>
        <p:nvCxnSpPr>
          <p:cNvPr id="21" name="Conector recto 20">
            <a:extLst>
              <a:ext uri="{FF2B5EF4-FFF2-40B4-BE49-F238E27FC236}">
                <a16:creationId xmlns:a16="http://schemas.microsoft.com/office/drawing/2014/main" id="{1E177F9F-D346-8260-DEA8-25D6DAC58594}"/>
              </a:ext>
            </a:extLst>
          </p:cNvPr>
          <p:cNvCxnSpPr>
            <a:cxnSpLocks/>
          </p:cNvCxnSpPr>
          <p:nvPr/>
        </p:nvCxnSpPr>
        <p:spPr>
          <a:xfrm>
            <a:off x="5371746" y="1452243"/>
            <a:ext cx="0" cy="4713607"/>
          </a:xfrm>
          <a:prstGeom prst="line">
            <a:avLst/>
          </a:prstGeom>
          <a:ln>
            <a:solidFill>
              <a:srgbClr val="00326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2669C92-EF3D-7A0A-4B30-B01C85A69BF5}"/>
              </a:ext>
            </a:extLst>
          </p:cNvPr>
          <p:cNvCxnSpPr>
            <a:cxnSpLocks/>
          </p:cNvCxnSpPr>
          <p:nvPr/>
        </p:nvCxnSpPr>
        <p:spPr>
          <a:xfrm>
            <a:off x="7622936" y="1452243"/>
            <a:ext cx="0" cy="4713607"/>
          </a:xfrm>
          <a:prstGeom prst="line">
            <a:avLst/>
          </a:prstGeom>
          <a:ln>
            <a:solidFill>
              <a:srgbClr val="003261"/>
            </a:solidFill>
          </a:ln>
        </p:spPr>
        <p:style>
          <a:lnRef idx="1">
            <a:schemeClr val="accent1"/>
          </a:lnRef>
          <a:fillRef idx="0">
            <a:schemeClr val="accent1"/>
          </a:fillRef>
          <a:effectRef idx="0">
            <a:schemeClr val="accent1"/>
          </a:effectRef>
          <a:fontRef idx="minor">
            <a:schemeClr val="tx1"/>
          </a:fontRef>
        </p:style>
      </p:cxnSp>
      <p:graphicFrame>
        <p:nvGraphicFramePr>
          <p:cNvPr id="24" name="3 Gráfico">
            <a:extLst>
              <a:ext uri="{FF2B5EF4-FFF2-40B4-BE49-F238E27FC236}">
                <a16:creationId xmlns:a16="http://schemas.microsoft.com/office/drawing/2014/main" id="{EE9FC294-7D0D-544F-9C3E-35FC83154742}"/>
              </a:ext>
            </a:extLst>
          </p:cNvPr>
          <p:cNvGraphicFramePr/>
          <p:nvPr/>
        </p:nvGraphicFramePr>
        <p:xfrm>
          <a:off x="3566035" y="1128717"/>
          <a:ext cx="3916216" cy="5360984"/>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ector recto 2">
            <a:extLst>
              <a:ext uri="{FF2B5EF4-FFF2-40B4-BE49-F238E27FC236}">
                <a16:creationId xmlns:a16="http://schemas.microsoft.com/office/drawing/2014/main" id="{3B4FF8C8-C396-71FF-9EAC-D6D8C547A760}"/>
              </a:ext>
            </a:extLst>
          </p:cNvPr>
          <p:cNvCxnSpPr>
            <a:cxnSpLocks/>
          </p:cNvCxnSpPr>
          <p:nvPr/>
        </p:nvCxnSpPr>
        <p:spPr>
          <a:xfrm>
            <a:off x="9746690" y="1452243"/>
            <a:ext cx="0" cy="4713607"/>
          </a:xfrm>
          <a:prstGeom prst="line">
            <a:avLst/>
          </a:prstGeom>
          <a:ln>
            <a:solidFill>
              <a:srgbClr val="003261"/>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F5BFF952-B87A-8368-695E-29A55224F99C}"/>
              </a:ext>
            </a:extLst>
          </p:cNvPr>
          <p:cNvSpPr txBox="1"/>
          <p:nvPr/>
        </p:nvSpPr>
        <p:spPr>
          <a:xfrm>
            <a:off x="4884754" y="789309"/>
            <a:ext cx="2423308"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Confianza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050" b="0" i="0" u="none" strike="noStrike" kern="1200" cap="none" spc="0" normalizeH="0" baseline="0" noProof="0">
                <a:ln>
                  <a:noFill/>
                </a:ln>
                <a:solidFill>
                  <a:srgbClr val="003261"/>
                </a:solidFill>
                <a:effectLst/>
                <a:uLnTx/>
                <a:uFillTx/>
                <a:latin typeface="Poppins" pitchFamily="2" charset="77"/>
                <a:ea typeface="+mn-ea"/>
                <a:cs typeface="Poppins" pitchFamily="2" charset="77"/>
              </a:rPr>
              <a:t>de la tienda</a:t>
            </a:r>
          </a:p>
        </p:txBody>
      </p:sp>
      <p:sp>
        <p:nvSpPr>
          <p:cNvPr id="18" name="CuadroTexto 17">
            <a:extLst>
              <a:ext uri="{FF2B5EF4-FFF2-40B4-BE49-F238E27FC236}">
                <a16:creationId xmlns:a16="http://schemas.microsoft.com/office/drawing/2014/main" id="{9D5EBE5D-8434-1F1C-9E93-C9ABEA3CDA84}"/>
              </a:ext>
            </a:extLst>
          </p:cNvPr>
          <p:cNvSpPr txBox="1"/>
          <p:nvPr/>
        </p:nvSpPr>
        <p:spPr>
          <a:xfrm>
            <a:off x="7153944" y="788730"/>
            <a:ext cx="2423308" cy="615553"/>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 Poder comunicarme con una persona </a:t>
            </a:r>
            <a:r>
              <a:rPr kumimoji="0" lang="es-CL" sz="10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cuando tengo un problema con mi compra</a:t>
            </a:r>
            <a:endParaRPr kumimoji="0" lang="es-CL" sz="1400" b="0" i="0" u="none" strike="noStrike" kern="1200" cap="none" spc="0" normalizeH="0" baseline="0" noProof="0">
              <a:ln>
                <a:noFill/>
              </a:ln>
              <a:solidFill>
                <a:srgbClr val="003261"/>
              </a:solidFill>
              <a:effectLst/>
              <a:uLnTx/>
              <a:uFillTx/>
              <a:latin typeface="Poppins" pitchFamily="2" charset="77"/>
              <a:ea typeface="+mn-ea"/>
              <a:cs typeface="Poppins" pitchFamily="2" charset="77"/>
            </a:endParaRPr>
          </a:p>
        </p:txBody>
      </p:sp>
      <p:sp>
        <p:nvSpPr>
          <p:cNvPr id="2" name="CuadroTexto 1">
            <a:extLst>
              <a:ext uri="{FF2B5EF4-FFF2-40B4-BE49-F238E27FC236}">
                <a16:creationId xmlns:a16="http://schemas.microsoft.com/office/drawing/2014/main" id="{40603816-CBA7-8FD2-6738-B21D2C28495A}"/>
              </a:ext>
            </a:extLst>
          </p:cNvPr>
          <p:cNvSpPr txBox="1"/>
          <p:nvPr/>
        </p:nvSpPr>
        <p:spPr>
          <a:xfrm>
            <a:off x="9423134" y="788730"/>
            <a:ext cx="2095722" cy="461665"/>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a:ln>
                  <a:noFill/>
                </a:ln>
                <a:solidFill>
                  <a:srgbClr val="003261"/>
                </a:solidFill>
                <a:effectLst/>
                <a:uLnTx/>
                <a:uFillTx/>
                <a:latin typeface="Poppins" pitchFamily="2" charset="77"/>
                <a:ea typeface="+mn-ea"/>
                <a:cs typeface="Poppins" pitchFamily="2" charset="77"/>
              </a:rPr>
              <a:t>Respuesta </a:t>
            </a:r>
            <a:r>
              <a:rPr kumimoji="0" lang="es-CL" sz="1200" b="0" i="0" u="none" strike="noStrike" kern="1200" cap="none" spc="0" normalizeH="0" baseline="0" noProof="0">
                <a:ln>
                  <a:noFill/>
                </a:ln>
                <a:solidFill>
                  <a:srgbClr val="003261"/>
                </a:solidFill>
                <a:effectLst/>
                <a:uLnTx/>
                <a:uFillTx/>
                <a:latin typeface="Poppins" pitchFamily="2" charset="77"/>
                <a:ea typeface="+mn-ea"/>
                <a:cs typeface="Poppins" pitchFamily="2" charset="77"/>
              </a:rPr>
              <a:t>ante problemas</a:t>
            </a:r>
            <a:endParaRPr kumimoji="0" lang="es-CL" sz="1400" b="0" i="0" u="none" strike="noStrike" kern="1200" cap="none" spc="0" normalizeH="0" baseline="0" noProof="0">
              <a:ln>
                <a:noFill/>
              </a:ln>
              <a:solidFill>
                <a:srgbClr val="003261"/>
              </a:solidFill>
              <a:effectLst/>
              <a:uLnTx/>
              <a:uFillTx/>
              <a:latin typeface="Poppins" pitchFamily="2" charset="77"/>
              <a:ea typeface="+mn-ea"/>
              <a:cs typeface="Poppins" pitchFamily="2" charset="77"/>
            </a:endParaRPr>
          </a:p>
        </p:txBody>
      </p:sp>
      <p:pic>
        <p:nvPicPr>
          <p:cNvPr id="15" name="Imagen 14" descr="Mercado Libre Chile - Envíos Gratis en el día">
            <a:extLst>
              <a:ext uri="{FF2B5EF4-FFF2-40B4-BE49-F238E27FC236}">
                <a16:creationId xmlns:a16="http://schemas.microsoft.com/office/drawing/2014/main" id="{7AF09144-BEAD-F3DD-84BC-953F171E803C}"/>
              </a:ext>
            </a:extLst>
          </p:cNvPr>
          <p:cNvPicPr>
            <a:picLocks noChangeAspect="1"/>
          </p:cNvPicPr>
          <p:nvPr/>
        </p:nvPicPr>
        <p:blipFill>
          <a:blip r:embed="rId6"/>
          <a:srcRect l="7467" r="8329"/>
          <a:stretch>
            <a:fillRect/>
          </a:stretch>
        </p:blipFill>
        <p:spPr>
          <a:xfrm>
            <a:off x="3974352" y="4125691"/>
            <a:ext cx="900428" cy="889124"/>
          </a:xfrm>
          <a:prstGeom prst="rect">
            <a:avLst/>
          </a:prstGeom>
        </p:spPr>
      </p:pic>
      <p:pic>
        <p:nvPicPr>
          <p:cNvPr id="16" name="Imagen 15" descr="París (tienda por departamento) - Wikipedia, la enciclopedia ...">
            <a:extLst>
              <a:ext uri="{FF2B5EF4-FFF2-40B4-BE49-F238E27FC236}">
                <a16:creationId xmlns:a16="http://schemas.microsoft.com/office/drawing/2014/main" id="{5C0BA482-7C2A-61A1-AF0C-1ABE764A19B4}"/>
              </a:ext>
            </a:extLst>
          </p:cNvPr>
          <p:cNvPicPr>
            <a:picLocks noChangeAspect="1"/>
          </p:cNvPicPr>
          <p:nvPr/>
        </p:nvPicPr>
        <p:blipFill>
          <a:blip r:embed="rId7"/>
          <a:stretch>
            <a:fillRect/>
          </a:stretch>
        </p:blipFill>
        <p:spPr>
          <a:xfrm>
            <a:off x="3957167" y="2736262"/>
            <a:ext cx="927587" cy="927587"/>
          </a:xfrm>
          <a:prstGeom prst="rect">
            <a:avLst/>
          </a:prstGeom>
        </p:spPr>
      </p:pic>
      <p:pic>
        <p:nvPicPr>
          <p:cNvPr id="19" name="Imagen 18" descr="BANQUET">
            <a:extLst>
              <a:ext uri="{FF2B5EF4-FFF2-40B4-BE49-F238E27FC236}">
                <a16:creationId xmlns:a16="http://schemas.microsoft.com/office/drawing/2014/main" id="{109B8545-ED9F-2710-670E-671F71A2E8FD}"/>
              </a:ext>
            </a:extLst>
          </p:cNvPr>
          <p:cNvPicPr>
            <a:picLocks noChangeAspect="1"/>
          </p:cNvPicPr>
          <p:nvPr/>
        </p:nvPicPr>
        <p:blipFill>
          <a:blip r:embed="rId8"/>
          <a:stretch>
            <a:fillRect/>
          </a:stretch>
        </p:blipFill>
        <p:spPr>
          <a:xfrm>
            <a:off x="4053807" y="5399047"/>
            <a:ext cx="774848" cy="774848"/>
          </a:xfrm>
          <a:prstGeom prst="rect">
            <a:avLst/>
          </a:prstGeom>
        </p:spPr>
      </p:pic>
      <p:pic>
        <p:nvPicPr>
          <p:cNvPr id="20" name="Imagen 19">
            <a:extLst>
              <a:ext uri="{FF2B5EF4-FFF2-40B4-BE49-F238E27FC236}">
                <a16:creationId xmlns:a16="http://schemas.microsoft.com/office/drawing/2014/main" id="{5854F19E-47C4-0C78-2599-987C8F7E4F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6018" y="1295075"/>
            <a:ext cx="670426" cy="1006426"/>
          </a:xfrm>
          <a:prstGeom prst="rect">
            <a:avLst/>
          </a:prstGeom>
        </p:spPr>
      </p:pic>
    </p:spTree>
    <p:extLst>
      <p:ext uri="{BB962C8B-B14F-4D97-AF65-F5344CB8AC3E}">
        <p14:creationId xmlns:p14="http://schemas.microsoft.com/office/powerpoint/2010/main" val="2700978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4"/>
        <p:cNvGrpSpPr/>
        <p:nvPr/>
      </p:nvGrpSpPr>
      <p:grpSpPr>
        <a:xfrm>
          <a:off x="0" y="0"/>
          <a:ext cx="0" cy="0"/>
          <a:chOff x="0" y="0"/>
          <a:chExt cx="0" cy="0"/>
        </a:xfrm>
      </p:grpSpPr>
      <p:sp>
        <p:nvSpPr>
          <p:cNvPr id="345" name="Google Shape;345;p23"/>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42E5B"/>
              </a:buClr>
              <a:buSzPts val="900"/>
              <a:buFont typeface="Montserrat Medium"/>
              <a:buNone/>
            </a:pPr>
            <a:r>
              <a:rPr lang="es-MX" sz="900" b="0" i="0" u="none" strike="noStrike" cap="none">
                <a:solidFill>
                  <a:srgbClr val="042E5B"/>
                </a:solidFill>
                <a:latin typeface="Montserrat Medium"/>
                <a:ea typeface="Montserrat Medium"/>
                <a:cs typeface="Montserrat Medium"/>
                <a:sym typeface="Montserrat Medium"/>
              </a:rPr>
              <a:t>¿Compra online o en tienda? </a:t>
            </a:r>
            <a:r>
              <a:rPr lang="es-MX" sz="900" b="0" i="0" u="none" strike="noStrike" cap="none">
                <a:solidFill>
                  <a:srgbClr val="042E5B"/>
                </a:solidFill>
                <a:latin typeface="Montserrat Light"/>
                <a:ea typeface="Montserrat Light"/>
                <a:cs typeface="Montserrat Light"/>
                <a:sym typeface="Montserrat Light"/>
              </a:rPr>
              <a:t>Estudio Falabella ・ 2026</a:t>
            </a:r>
            <a:endParaRPr/>
          </a:p>
        </p:txBody>
      </p:sp>
      <p:cxnSp>
        <p:nvCxnSpPr>
          <p:cNvPr id="346" name="Google Shape;346;p23"/>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pic>
        <p:nvPicPr>
          <p:cNvPr id="347" name="Google Shape;347;p23"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348" name="Google Shape;348;p23"/>
          <p:cNvSpPr/>
          <p:nvPr/>
        </p:nvSpPr>
        <p:spPr>
          <a:xfrm>
            <a:off x="695325" y="790833"/>
            <a:ext cx="5192127" cy="39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800"/>
              <a:buFont typeface="Montserrat ExtraBold"/>
              <a:buNone/>
            </a:pPr>
            <a:r>
              <a:rPr lang="es-MX" sz="2800">
                <a:solidFill>
                  <a:schemeClr val="dk2"/>
                </a:solidFill>
                <a:latin typeface="Montserrat ExtraBold"/>
                <a:ea typeface="Montserrat ExtraBold"/>
                <a:cs typeface="Montserrat ExtraBold"/>
                <a:sym typeface="Montserrat ExtraBold"/>
              </a:rPr>
              <a:t>CONCLUSIONES</a:t>
            </a:r>
            <a:endParaRPr sz="2800" b="0" i="1" u="none" strike="noStrike" cap="none">
              <a:solidFill>
                <a:schemeClr val="dk2"/>
              </a:solidFill>
              <a:latin typeface="Century Gothic"/>
              <a:ea typeface="Century Gothic"/>
              <a:cs typeface="Century Gothic"/>
              <a:sym typeface="Century Gothic"/>
            </a:endParaRPr>
          </a:p>
        </p:txBody>
      </p:sp>
      <p:sp>
        <p:nvSpPr>
          <p:cNvPr id="349" name="Google Shape;349;p23"/>
          <p:cNvSpPr txBox="1"/>
          <p:nvPr/>
        </p:nvSpPr>
        <p:spPr>
          <a:xfrm>
            <a:off x="601580" y="1395313"/>
            <a:ext cx="11008734" cy="47705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2060"/>
              </a:buClr>
              <a:buSzPts val="1600"/>
              <a:buFont typeface="Arial"/>
              <a:buNone/>
            </a:pPr>
            <a:r>
              <a:rPr lang="es-MX" sz="1600" b="1">
                <a:solidFill>
                  <a:srgbClr val="002060"/>
                </a:solidFill>
                <a:latin typeface="Montserrat"/>
                <a:ea typeface="Montserrat"/>
                <a:cs typeface="Montserrat"/>
                <a:sym typeface="Montserrat"/>
              </a:rPr>
              <a:t>Los chilenos ya son omnicanales: </a:t>
            </a:r>
            <a:endParaRPr sz="1600">
              <a:solidFill>
                <a:srgbClr val="000000"/>
              </a:solidFill>
              <a:latin typeface="Montserrat"/>
              <a:ea typeface="Montserrat"/>
              <a:cs typeface="Montserrat"/>
              <a:sym typeface="Montserrat"/>
            </a:endParaRPr>
          </a:p>
          <a:p>
            <a:pPr marL="0" marR="0" lvl="0" indent="0" algn="just" rtl="0">
              <a:spcBef>
                <a:spcPts val="0"/>
              </a:spcBef>
              <a:spcAft>
                <a:spcPts val="0"/>
              </a:spcAft>
              <a:buClr>
                <a:srgbClr val="002060"/>
              </a:buClr>
              <a:buSzPts val="1600"/>
              <a:buFont typeface="Arial"/>
              <a:buNone/>
            </a:pPr>
            <a:r>
              <a:rPr lang="es-MX" sz="1600">
                <a:solidFill>
                  <a:srgbClr val="002060"/>
                </a:solidFill>
                <a:latin typeface="Montserrat"/>
                <a:ea typeface="Montserrat"/>
                <a:cs typeface="Montserrat"/>
                <a:sym typeface="Montserrat"/>
              </a:rPr>
              <a:t>El 55% de los chilenos combina canales físicos y online de forma natural, y dos de cada tres considera que esa combinación es la experiencia de compra ideal. 74% retira en tienda lo que compró online, 63% cotiza en internet antes de ir a la tienda y 57% usa el celular para comparar precios mientras recorre los pasillos.</a:t>
            </a:r>
            <a:endParaRPr sz="1600">
              <a:solidFill>
                <a:srgbClr val="000000"/>
              </a:solidFill>
              <a:latin typeface="Montserrat"/>
              <a:ea typeface="Montserrat"/>
              <a:cs typeface="Montserrat"/>
              <a:sym typeface="Montserrat"/>
            </a:endParaRPr>
          </a:p>
          <a:p>
            <a:pPr marL="0" marR="0" lvl="0" indent="0" algn="just" rtl="0">
              <a:spcBef>
                <a:spcPts val="0"/>
              </a:spcBef>
              <a:spcAft>
                <a:spcPts val="0"/>
              </a:spcAft>
              <a:buClr>
                <a:schemeClr val="dk1"/>
              </a:buClr>
              <a:buSzPts val="1600"/>
              <a:buFont typeface="Arial"/>
              <a:buNone/>
            </a:pPr>
            <a:endParaRPr sz="1600">
              <a:solidFill>
                <a:srgbClr val="002060"/>
              </a:solidFill>
              <a:latin typeface="Montserrat"/>
              <a:ea typeface="Montserrat"/>
              <a:cs typeface="Montserrat"/>
              <a:sym typeface="Montserrat"/>
            </a:endParaRPr>
          </a:p>
          <a:p>
            <a:pPr marL="0" marR="0" lvl="0" indent="0" algn="just" rtl="0">
              <a:spcBef>
                <a:spcPts val="0"/>
              </a:spcBef>
              <a:spcAft>
                <a:spcPts val="0"/>
              </a:spcAft>
              <a:buClr>
                <a:srgbClr val="002060"/>
              </a:buClr>
              <a:buSzPts val="1600"/>
              <a:buFont typeface="Arial"/>
              <a:buNone/>
            </a:pPr>
            <a:r>
              <a:rPr lang="es-MX" sz="1600" b="1">
                <a:solidFill>
                  <a:srgbClr val="002060"/>
                </a:solidFill>
                <a:latin typeface="Montserrat"/>
                <a:ea typeface="Montserrat"/>
                <a:cs typeface="Montserrat"/>
                <a:sym typeface="Montserrat"/>
              </a:rPr>
              <a:t>¿Por qué compran online los chilenos?</a:t>
            </a:r>
            <a:endParaRPr sz="3200">
              <a:solidFill>
                <a:schemeClr val="dk1"/>
              </a:solidFill>
              <a:latin typeface="Century Gothic"/>
              <a:ea typeface="Century Gothic"/>
              <a:cs typeface="Century Gothic"/>
              <a:sym typeface="Century Gothic"/>
            </a:endParaRPr>
          </a:p>
          <a:p>
            <a:pPr marL="0" marR="0" lvl="0" indent="0" algn="just" rtl="0">
              <a:spcBef>
                <a:spcPts val="0"/>
              </a:spcBef>
              <a:spcAft>
                <a:spcPts val="0"/>
              </a:spcAft>
              <a:buClr>
                <a:srgbClr val="002060"/>
              </a:buClr>
              <a:buSzPts val="1600"/>
              <a:buFont typeface="Arial"/>
              <a:buNone/>
            </a:pPr>
            <a:r>
              <a:rPr lang="es-MX" sz="1600">
                <a:solidFill>
                  <a:srgbClr val="002060"/>
                </a:solidFill>
                <a:latin typeface="Montserrat"/>
                <a:ea typeface="Montserrat"/>
                <a:cs typeface="Montserrat"/>
                <a:sym typeface="Montserrat"/>
              </a:rPr>
              <a:t>El tiempo es el principal motivo de la compra online (51%), pero no el único: acceder a productos que no están en tiendas físicas y encontrar mejores precios empatan en segundo lugar (49%), seguidos por la comodidad (46%) y la facilidad para comparar precios (44%).</a:t>
            </a:r>
            <a:endParaRPr sz="3200">
              <a:solidFill>
                <a:schemeClr val="dk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600"/>
              <a:buFont typeface="Arial"/>
              <a:buNone/>
            </a:pPr>
            <a:endParaRPr sz="1600">
              <a:solidFill>
                <a:srgbClr val="002060"/>
              </a:solidFill>
              <a:latin typeface="Montserrat"/>
              <a:ea typeface="Montserrat"/>
              <a:cs typeface="Montserrat"/>
              <a:sym typeface="Montserrat"/>
            </a:endParaRPr>
          </a:p>
          <a:p>
            <a:pPr marL="0" marR="0" lvl="0" indent="0" algn="just" rtl="0">
              <a:spcBef>
                <a:spcPts val="0"/>
              </a:spcBef>
              <a:spcAft>
                <a:spcPts val="0"/>
              </a:spcAft>
              <a:buClr>
                <a:srgbClr val="002060"/>
              </a:buClr>
              <a:buSzPts val="1600"/>
              <a:buFont typeface="Arial"/>
              <a:buNone/>
            </a:pPr>
            <a:r>
              <a:rPr lang="es-MX" sz="1600" b="1">
                <a:solidFill>
                  <a:srgbClr val="002060"/>
                </a:solidFill>
                <a:latin typeface="Montserrat"/>
                <a:ea typeface="Montserrat"/>
                <a:cs typeface="Montserrat"/>
                <a:sym typeface="Montserrat"/>
              </a:rPr>
              <a:t>Lo que la tienda física tiene y la pantalla no</a:t>
            </a:r>
            <a:endParaRPr/>
          </a:p>
          <a:p>
            <a:pPr marL="0" marR="0" lvl="0" indent="0" algn="just" rtl="0">
              <a:spcBef>
                <a:spcPts val="0"/>
              </a:spcBef>
              <a:spcAft>
                <a:spcPts val="0"/>
              </a:spcAft>
              <a:buClr>
                <a:srgbClr val="002060"/>
              </a:buClr>
              <a:buSzPts val="1600"/>
              <a:buFont typeface="Arial"/>
              <a:buNone/>
            </a:pPr>
            <a:r>
              <a:rPr lang="es-MX" sz="1600">
                <a:solidFill>
                  <a:srgbClr val="002060"/>
                </a:solidFill>
                <a:latin typeface="Montserrat"/>
                <a:ea typeface="Montserrat"/>
                <a:cs typeface="Montserrat"/>
                <a:sym typeface="Montserrat"/>
              </a:rPr>
              <a:t>Ver y tocar el producto (68%) y recibirlo de inmediato (44%) son atributos que los chilenos valoran de las tiendas físicas. El costo de despacho (57%), seguido por la dificultad para hacer devoluciones y los problemas con los tiempos de entrega (31%) desincentivan la compra online. </a:t>
            </a:r>
            <a:endParaRPr sz="3200">
              <a:solidFill>
                <a:schemeClr val="dk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600"/>
              <a:buFont typeface="Arial"/>
              <a:buNone/>
            </a:pPr>
            <a:endParaRPr sz="1600">
              <a:solidFill>
                <a:srgbClr val="002060"/>
              </a:solidFill>
              <a:latin typeface="Montserrat"/>
              <a:ea typeface="Montserrat"/>
              <a:cs typeface="Montserrat"/>
              <a:sym typeface="Montserrat"/>
            </a:endParaRPr>
          </a:p>
          <a:p>
            <a:pPr marL="0" marR="0" lvl="0" indent="0" algn="just" rtl="0">
              <a:spcBef>
                <a:spcPts val="0"/>
              </a:spcBef>
              <a:spcAft>
                <a:spcPts val="0"/>
              </a:spcAft>
              <a:buClr>
                <a:srgbClr val="002060"/>
              </a:buClr>
              <a:buSzPts val="1600"/>
              <a:buFont typeface="Arial"/>
              <a:buNone/>
            </a:pPr>
            <a:r>
              <a:rPr lang="es-MX" sz="1600" b="1">
                <a:solidFill>
                  <a:srgbClr val="002060"/>
                </a:solidFill>
                <a:latin typeface="Montserrat"/>
                <a:ea typeface="Montserrat"/>
                <a:cs typeface="Montserrat"/>
                <a:sym typeface="Montserrat"/>
              </a:rPr>
              <a:t>Ante un problema, los chilenos buscan una persona, no un bot</a:t>
            </a:r>
            <a:endParaRPr sz="1600" b="1">
              <a:solidFill>
                <a:srgbClr val="002060"/>
              </a:solidFill>
              <a:latin typeface="Montserrat"/>
              <a:ea typeface="Montserrat"/>
              <a:cs typeface="Montserrat"/>
              <a:sym typeface="Montserrat"/>
            </a:endParaRPr>
          </a:p>
          <a:p>
            <a:pPr marL="0" marR="0" lvl="0" indent="0" algn="just" rtl="0">
              <a:spcBef>
                <a:spcPts val="0"/>
              </a:spcBef>
              <a:spcAft>
                <a:spcPts val="0"/>
              </a:spcAft>
              <a:buClr>
                <a:srgbClr val="002060"/>
              </a:buClr>
              <a:buSzPts val="1600"/>
              <a:buFont typeface="Arial"/>
              <a:buNone/>
            </a:pPr>
            <a:r>
              <a:rPr lang="es-MX" sz="1600">
                <a:solidFill>
                  <a:srgbClr val="002060"/>
                </a:solidFill>
                <a:latin typeface="Montserrat"/>
                <a:ea typeface="Montserrat"/>
                <a:cs typeface="Montserrat"/>
                <a:sym typeface="Montserrat"/>
              </a:rPr>
              <a:t>8 de cada 10 personas prefieren comprar online en tiendas que también tienen locales físicos, porque le da más respaldo si es que sale mal. La misma cantidad declara que es importante poder hablar con una persona de forma presencial si tiene dudas o problemas con la compra.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A0E0"/>
        </a:solidFill>
        <a:effectLst/>
      </p:bgPr>
    </p:bg>
    <p:spTree>
      <p:nvGrpSpPr>
        <p:cNvPr id="1" name="Shape 354"/>
        <p:cNvGrpSpPr/>
        <p:nvPr/>
      </p:nvGrpSpPr>
      <p:grpSpPr>
        <a:xfrm>
          <a:off x="0" y="0"/>
          <a:ext cx="0" cy="0"/>
          <a:chOff x="0" y="0"/>
          <a:chExt cx="0" cy="0"/>
        </a:xfrm>
      </p:grpSpPr>
      <p:pic>
        <p:nvPicPr>
          <p:cNvPr id="355" name="Google Shape;355;p25"/>
          <p:cNvPicPr preferRelativeResize="0"/>
          <p:nvPr/>
        </p:nvPicPr>
        <p:blipFill rotWithShape="1">
          <a:blip r:embed="rId3">
            <a:alphaModFix/>
          </a:blip>
          <a:srcRect/>
          <a:stretch/>
        </p:blipFill>
        <p:spPr>
          <a:xfrm flipH="1">
            <a:off x="-1114425" y="-3281050"/>
            <a:ext cx="13306425" cy="10156141"/>
          </a:xfrm>
          <a:prstGeom prst="rect">
            <a:avLst/>
          </a:prstGeom>
          <a:noFill/>
          <a:ln>
            <a:noFill/>
          </a:ln>
        </p:spPr>
      </p:pic>
      <p:sp>
        <p:nvSpPr>
          <p:cNvPr id="356" name="Google Shape;356;p25"/>
          <p:cNvSpPr/>
          <p:nvPr/>
        </p:nvSpPr>
        <p:spPr>
          <a:xfrm>
            <a:off x="6708775" y="4780855"/>
            <a:ext cx="4787900" cy="138499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952886"/>
              </a:buClr>
              <a:buSzPts val="1200"/>
              <a:buFont typeface="Arial"/>
              <a:buNone/>
            </a:pPr>
            <a:r>
              <a:rPr lang="es-MX" sz="1200" b="0" i="0" u="none" strike="noStrike" cap="none">
                <a:solidFill>
                  <a:schemeClr val="lt1"/>
                </a:solidFill>
                <a:latin typeface="Poppins"/>
                <a:ea typeface="Poppins"/>
                <a:cs typeface="Poppins"/>
                <a:sym typeface="Poppins"/>
              </a:rPr>
              <a:t>Nueva de Lyon 145 Piso 15, </a:t>
            </a:r>
            <a:endParaRPr/>
          </a:p>
          <a:p>
            <a:pPr marL="0" marR="0" lvl="0" indent="0" algn="r" rtl="0">
              <a:lnSpc>
                <a:spcPct val="100000"/>
              </a:lnSpc>
              <a:spcBef>
                <a:spcPts val="0"/>
              </a:spcBef>
              <a:spcAft>
                <a:spcPts val="0"/>
              </a:spcAft>
              <a:buClr>
                <a:srgbClr val="952886"/>
              </a:buClr>
              <a:buSzPts val="1200"/>
              <a:buFont typeface="Arial"/>
              <a:buNone/>
            </a:pPr>
            <a:r>
              <a:rPr lang="es-MX" sz="1200" b="0" i="0" u="none" strike="noStrike" cap="none">
                <a:solidFill>
                  <a:schemeClr val="lt1"/>
                </a:solidFill>
                <a:latin typeface="Poppins"/>
                <a:ea typeface="Poppins"/>
                <a:cs typeface="Poppins"/>
                <a:sym typeface="Poppins"/>
              </a:rPr>
              <a:t>Providencia, Santiago, Chile.</a:t>
            </a:r>
            <a:endParaRPr/>
          </a:p>
          <a:p>
            <a:pPr marL="0" marR="0" lvl="0" indent="0" algn="r" rtl="0">
              <a:lnSpc>
                <a:spcPct val="100000"/>
              </a:lnSpc>
              <a:spcBef>
                <a:spcPts val="0"/>
              </a:spcBef>
              <a:spcAft>
                <a:spcPts val="0"/>
              </a:spcAft>
              <a:buClr>
                <a:srgbClr val="952886"/>
              </a:buClr>
              <a:buSzPts val="1200"/>
              <a:buFont typeface="Arial"/>
              <a:buNone/>
            </a:pPr>
            <a:endParaRPr sz="1200" b="0" i="0" u="none" strike="noStrike" cap="none">
              <a:solidFill>
                <a:schemeClr val="lt1"/>
              </a:solidFill>
              <a:latin typeface="Poppins"/>
              <a:ea typeface="Poppins"/>
              <a:cs typeface="Poppins"/>
              <a:sym typeface="Poppins"/>
            </a:endParaRPr>
          </a:p>
          <a:p>
            <a:pPr marL="0" marR="0" lvl="0" indent="0" algn="r" rtl="0">
              <a:lnSpc>
                <a:spcPct val="100000"/>
              </a:lnSpc>
              <a:spcBef>
                <a:spcPts val="0"/>
              </a:spcBef>
              <a:spcAft>
                <a:spcPts val="0"/>
              </a:spcAft>
              <a:buClr>
                <a:srgbClr val="952886"/>
              </a:buClr>
              <a:buSzPts val="1200"/>
              <a:buFont typeface="Arial"/>
              <a:buNone/>
            </a:pPr>
            <a:r>
              <a:rPr lang="es-MX" sz="1200" b="0" i="0" u="none" strike="noStrike" cap="none">
                <a:solidFill>
                  <a:schemeClr val="lt1"/>
                </a:solidFill>
                <a:latin typeface="Poppins"/>
                <a:ea typeface="Poppins"/>
                <a:cs typeface="Poppins"/>
                <a:sym typeface="Poppins"/>
              </a:rPr>
              <a:t>cadem@cadem.cl</a:t>
            </a:r>
            <a:endParaRPr sz="1200" b="0" i="0" u="none" strike="noStrike" cap="none">
              <a:solidFill>
                <a:schemeClr val="lt1"/>
              </a:solidFill>
              <a:latin typeface="Poppins"/>
              <a:ea typeface="Poppins"/>
              <a:cs typeface="Poppins"/>
              <a:sym typeface="Poppins"/>
            </a:endParaRPr>
          </a:p>
          <a:p>
            <a:pPr marL="0" marR="0" lvl="0" indent="0" algn="r" rtl="0">
              <a:lnSpc>
                <a:spcPct val="100000"/>
              </a:lnSpc>
              <a:spcBef>
                <a:spcPts val="0"/>
              </a:spcBef>
              <a:spcAft>
                <a:spcPts val="0"/>
              </a:spcAft>
              <a:buClr>
                <a:srgbClr val="952886"/>
              </a:buClr>
              <a:buSzPts val="1200"/>
              <a:buFont typeface="Arial"/>
              <a:buNone/>
            </a:pPr>
            <a:r>
              <a:rPr lang="es-MX" sz="1200" b="0" i="0" u="none" strike="noStrike" cap="none">
                <a:solidFill>
                  <a:schemeClr val="lt1"/>
                </a:solidFill>
                <a:latin typeface="Poppins"/>
                <a:ea typeface="Poppins"/>
                <a:cs typeface="Poppins"/>
                <a:sym typeface="Poppins"/>
              </a:rPr>
              <a:t>+562 2438 6500</a:t>
            </a:r>
            <a:endParaRPr/>
          </a:p>
          <a:p>
            <a:pPr marL="0" marR="0" lvl="0" indent="0" algn="r" rtl="0">
              <a:lnSpc>
                <a:spcPct val="100000"/>
              </a:lnSpc>
              <a:spcBef>
                <a:spcPts val="0"/>
              </a:spcBef>
              <a:spcAft>
                <a:spcPts val="0"/>
              </a:spcAft>
              <a:buClr>
                <a:srgbClr val="952886"/>
              </a:buClr>
              <a:buSzPts val="1200"/>
              <a:buFont typeface="Arial"/>
              <a:buNone/>
            </a:pPr>
            <a:endParaRPr sz="1200" b="0" i="0" u="none" strike="noStrike" cap="none">
              <a:solidFill>
                <a:schemeClr val="lt1"/>
              </a:solidFill>
              <a:latin typeface="Poppins"/>
              <a:ea typeface="Poppins"/>
              <a:cs typeface="Poppins"/>
              <a:sym typeface="Poppins"/>
            </a:endParaRPr>
          </a:p>
          <a:p>
            <a:pPr marL="0" marR="0" lvl="0" indent="0" algn="r" rtl="0">
              <a:lnSpc>
                <a:spcPct val="100000"/>
              </a:lnSpc>
              <a:spcBef>
                <a:spcPts val="0"/>
              </a:spcBef>
              <a:spcAft>
                <a:spcPts val="0"/>
              </a:spcAft>
              <a:buClr>
                <a:srgbClr val="952886"/>
              </a:buClr>
              <a:buSzPts val="1200"/>
              <a:buFont typeface="Arial"/>
              <a:buNone/>
            </a:pPr>
            <a:r>
              <a:rPr lang="es-MX" sz="1200" b="0" i="0" u="none" strike="noStrike" cap="none">
                <a:solidFill>
                  <a:schemeClr val="lt1"/>
                </a:solidFill>
                <a:latin typeface="Poppins SemiBold"/>
                <a:ea typeface="Poppins SemiBold"/>
                <a:cs typeface="Poppins SemiBold"/>
                <a:sym typeface="Poppins SemiBold"/>
              </a:rPr>
              <a:t>www.cadem.cl</a:t>
            </a:r>
            <a:endParaRPr sz="1200" b="0" i="0" u="none" strike="noStrike" cap="none">
              <a:solidFill>
                <a:schemeClr val="lt1"/>
              </a:solidFill>
              <a:latin typeface="Poppins SemiBold"/>
              <a:ea typeface="Poppins SemiBold"/>
              <a:cs typeface="Poppins SemiBold"/>
              <a:sym typeface="Poppins SemiBold"/>
            </a:endParaRPr>
          </a:p>
        </p:txBody>
      </p:sp>
      <p:pic>
        <p:nvPicPr>
          <p:cNvPr id="357" name="Google Shape;357;p25"/>
          <p:cNvPicPr preferRelativeResize="0"/>
          <p:nvPr/>
        </p:nvPicPr>
        <p:blipFill rotWithShape="1">
          <a:blip r:embed="rId4">
            <a:alphaModFix/>
          </a:blip>
          <a:srcRect/>
          <a:stretch/>
        </p:blipFill>
        <p:spPr>
          <a:xfrm>
            <a:off x="670304" y="747081"/>
            <a:ext cx="1958595" cy="687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A0E0"/>
        </a:solidFill>
        <a:effectLst/>
      </p:bgPr>
    </p:bg>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flipH="1">
            <a:off x="3184358" y="0"/>
            <a:ext cx="9007642" cy="6875091"/>
          </a:xfrm>
          <a:prstGeom prst="rect">
            <a:avLst/>
          </a:prstGeom>
          <a:noFill/>
          <a:ln>
            <a:noFill/>
          </a:ln>
        </p:spPr>
      </p:pic>
      <p:sp>
        <p:nvSpPr>
          <p:cNvPr id="109" name="Google Shape;109;p2"/>
          <p:cNvSpPr txBox="1"/>
          <p:nvPr/>
        </p:nvSpPr>
        <p:spPr>
          <a:xfrm>
            <a:off x="631150" y="2666250"/>
            <a:ext cx="5464800" cy="218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600"/>
              <a:buFont typeface="Arial"/>
              <a:buNone/>
            </a:pPr>
            <a:r>
              <a:rPr lang="es-MX" sz="1600" b="1">
                <a:solidFill>
                  <a:srgbClr val="FFFFFF"/>
                </a:solidFill>
                <a:latin typeface="Montserrat"/>
                <a:ea typeface="Montserrat"/>
                <a:cs typeface="Montserrat"/>
                <a:sym typeface="Montserrat"/>
              </a:rPr>
              <a:t>D</a:t>
            </a:r>
            <a:r>
              <a:rPr lang="es-MX" sz="1700" b="1">
                <a:solidFill>
                  <a:srgbClr val="FFFFFF"/>
                </a:solidFill>
                <a:latin typeface="Montserrat"/>
                <a:ea typeface="Montserrat"/>
                <a:cs typeface="Montserrat"/>
                <a:sym typeface="Montserrat"/>
              </a:rPr>
              <a:t>e cara a uno de los eventos más relevantes del comercio online (Cyber Day), </a:t>
            </a:r>
            <a:r>
              <a:rPr lang="es-MX" sz="1700">
                <a:solidFill>
                  <a:srgbClr val="FFFFFF"/>
                </a:solidFill>
                <a:latin typeface="Montserrat"/>
                <a:ea typeface="Montserrat"/>
                <a:cs typeface="Montserrat"/>
                <a:sym typeface="Montserrat"/>
              </a:rPr>
              <a:t>quisimos dimensionar el rol que hoy juega la omnicanalidad en la experiencia de compra del consumidor, identificando los momentos críticos del journey, las tensiones entre el canal online y físico, y las claves de integración que están definiendo el nuevo estándar de servicio.</a:t>
            </a:r>
            <a:r>
              <a:rPr lang="es-MX" sz="1600">
                <a:solidFill>
                  <a:srgbClr val="FFFFFF"/>
                </a:solidFill>
                <a:latin typeface="Montserrat"/>
                <a:ea typeface="Montserrat"/>
                <a:cs typeface="Montserrat"/>
                <a:sym typeface="Montserrat"/>
              </a:rPr>
              <a:t>.</a:t>
            </a:r>
            <a:endParaRPr/>
          </a:p>
        </p:txBody>
      </p:sp>
      <p:sp>
        <p:nvSpPr>
          <p:cNvPr id="110" name="Google Shape;110;p2"/>
          <p:cNvSpPr/>
          <p:nvPr/>
        </p:nvSpPr>
        <p:spPr>
          <a:xfrm>
            <a:off x="695325" y="2052721"/>
            <a:ext cx="5192127" cy="39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800"/>
              <a:buFont typeface="Montserrat ExtraBold"/>
              <a:buNone/>
            </a:pPr>
            <a:r>
              <a:rPr lang="es-MX" sz="2800">
                <a:solidFill>
                  <a:srgbClr val="FFFFFF"/>
                </a:solidFill>
                <a:latin typeface="Montserrat ExtraBold"/>
                <a:ea typeface="Montserrat ExtraBold"/>
                <a:cs typeface="Montserrat ExtraBold"/>
                <a:sym typeface="Montserrat ExtraBold"/>
              </a:rPr>
              <a:t>OBJETIVO </a:t>
            </a:r>
            <a:r>
              <a:rPr lang="es-MX" sz="2800" b="0" i="1" u="none" strike="noStrike" cap="none">
                <a:solidFill>
                  <a:srgbClr val="FFFFFF"/>
                </a:solidFill>
                <a:latin typeface="Montserrat ExtraBold"/>
                <a:ea typeface="Montserrat ExtraBold"/>
                <a:cs typeface="Montserrat ExtraBold"/>
                <a:sym typeface="Montserrat ExtraBold"/>
              </a:rPr>
              <a:t>GENERAL</a:t>
            </a:r>
            <a:endParaRPr sz="2800" b="0" i="1"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2DAD"/>
        </a:solidFill>
        <a:effectLst/>
      </p:bgPr>
    </p:bg>
    <p:spTree>
      <p:nvGrpSpPr>
        <p:cNvPr id="1" name="Shape 115"/>
        <p:cNvGrpSpPr/>
        <p:nvPr/>
      </p:nvGrpSpPr>
      <p:grpSpPr>
        <a:xfrm>
          <a:off x="0" y="0"/>
          <a:ext cx="0" cy="0"/>
          <a:chOff x="0" y="0"/>
          <a:chExt cx="0" cy="0"/>
        </a:xfrm>
      </p:grpSpPr>
      <p:sp>
        <p:nvSpPr>
          <p:cNvPr id="116" name="Google Shape;116;p3"/>
          <p:cNvSpPr txBox="1"/>
          <p:nvPr/>
        </p:nvSpPr>
        <p:spPr>
          <a:xfrm>
            <a:off x="617620" y="3055358"/>
            <a:ext cx="2085475"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Arial"/>
              <a:buNone/>
            </a:pPr>
            <a:r>
              <a:rPr lang="es-MX" sz="1200" b="1">
                <a:solidFill>
                  <a:srgbClr val="FFFFFF"/>
                </a:solidFill>
                <a:latin typeface="Montserrat"/>
                <a:ea typeface="Montserrat"/>
                <a:cs typeface="Montserrat"/>
                <a:sym typeface="Montserrat"/>
              </a:rPr>
              <a:t>Estudio cuantitativo </a:t>
            </a:r>
            <a:r>
              <a:rPr lang="es-MX" sz="1200">
                <a:solidFill>
                  <a:srgbClr val="FFFFFF"/>
                </a:solidFill>
                <a:latin typeface="Montserrat"/>
                <a:ea typeface="Montserrat"/>
                <a:cs typeface="Montserrat"/>
                <a:sym typeface="Montserrat"/>
              </a:rPr>
              <a:t>con encuestas autoadministradas aplicadas a través de </a:t>
            </a:r>
            <a:r>
              <a:rPr lang="es-MX" sz="1200" b="1">
                <a:solidFill>
                  <a:srgbClr val="FFFFFF"/>
                </a:solidFill>
                <a:latin typeface="Montserrat"/>
                <a:ea typeface="Montserrat"/>
                <a:cs typeface="Montserrat"/>
                <a:sym typeface="Montserrat"/>
              </a:rPr>
              <a:t>entrevistas web al panel Cadem Online.</a:t>
            </a:r>
            <a:endParaRPr/>
          </a:p>
          <a:p>
            <a:pPr marL="0" marR="0" lvl="0" indent="0" algn="l" rtl="0">
              <a:spcBef>
                <a:spcPts val="0"/>
              </a:spcBef>
              <a:spcAft>
                <a:spcPts val="0"/>
              </a:spcAft>
              <a:buClr>
                <a:schemeClr val="dk1"/>
              </a:buClr>
              <a:buSzPts val="1200"/>
              <a:buFont typeface="Arial"/>
              <a:buNone/>
            </a:pPr>
            <a:endParaRPr sz="1200">
              <a:solidFill>
                <a:srgbClr val="FFFFFF"/>
              </a:solidFill>
              <a:latin typeface="Montserrat"/>
              <a:ea typeface="Montserrat"/>
              <a:cs typeface="Montserrat"/>
              <a:sym typeface="Montserrat"/>
            </a:endParaRPr>
          </a:p>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Cuestionario estructurado con preguntas abiertas y cerradas y de una duración promedio de 10 minutos. </a:t>
            </a:r>
            <a:endParaRPr sz="1400">
              <a:solidFill>
                <a:srgbClr val="FFFFFF"/>
              </a:solidFill>
              <a:latin typeface="Montserrat"/>
              <a:ea typeface="Montserrat"/>
              <a:cs typeface="Montserrat"/>
              <a:sym typeface="Montserrat"/>
            </a:endParaRPr>
          </a:p>
        </p:txBody>
      </p:sp>
      <p:sp>
        <p:nvSpPr>
          <p:cNvPr id="117" name="Google Shape;117;p3"/>
          <p:cNvSpPr txBox="1"/>
          <p:nvPr/>
        </p:nvSpPr>
        <p:spPr>
          <a:xfrm>
            <a:off x="9344529" y="3055358"/>
            <a:ext cx="207995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Hombres y mujeres, de 18 años o más, de todos los niveles socioeconómicos, residentes en todas las regiones del país. </a:t>
            </a:r>
            <a:endParaRPr sz="1400">
              <a:solidFill>
                <a:srgbClr val="FFFFFF"/>
              </a:solidFill>
              <a:latin typeface="Montserrat"/>
              <a:ea typeface="Montserrat"/>
              <a:cs typeface="Montserrat"/>
              <a:sym typeface="Montserrat"/>
            </a:endParaRPr>
          </a:p>
        </p:txBody>
      </p:sp>
      <p:sp>
        <p:nvSpPr>
          <p:cNvPr id="118" name="Google Shape;118;p3"/>
          <p:cNvSpPr txBox="1"/>
          <p:nvPr/>
        </p:nvSpPr>
        <p:spPr>
          <a:xfrm>
            <a:off x="2799347" y="3055358"/>
            <a:ext cx="20799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El estudio se realizó la semana </a:t>
            </a:r>
            <a:r>
              <a:rPr lang="es-MX" sz="1200" b="1">
                <a:solidFill>
                  <a:srgbClr val="FFFFFF"/>
                </a:solidFill>
                <a:latin typeface="Montserrat"/>
                <a:ea typeface="Montserrat"/>
                <a:cs typeface="Montserrat"/>
                <a:sym typeface="Montserrat"/>
              </a:rPr>
              <a:t>del 11 de mayo de 2026.</a:t>
            </a:r>
            <a:endParaRPr sz="1400" b="1">
              <a:solidFill>
                <a:srgbClr val="FFFFFF"/>
              </a:solidFill>
              <a:latin typeface="Montserrat"/>
              <a:ea typeface="Montserrat"/>
              <a:cs typeface="Montserrat"/>
              <a:sym typeface="Montserrat"/>
            </a:endParaRPr>
          </a:p>
        </p:txBody>
      </p:sp>
      <p:sp>
        <p:nvSpPr>
          <p:cNvPr id="119" name="Google Shape;119;p3"/>
          <p:cNvSpPr txBox="1"/>
          <p:nvPr/>
        </p:nvSpPr>
        <p:spPr>
          <a:xfrm>
            <a:off x="7168316" y="3055358"/>
            <a:ext cx="20744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Se realizaron </a:t>
            </a:r>
            <a:r>
              <a:rPr lang="es-MX" sz="1200" b="1">
                <a:solidFill>
                  <a:srgbClr val="FFFFFF"/>
                </a:solidFill>
                <a:latin typeface="Montserrat"/>
                <a:ea typeface="Montserrat"/>
                <a:cs typeface="Montserrat"/>
                <a:sym typeface="Montserrat"/>
              </a:rPr>
              <a:t>1.000 encuestas.</a:t>
            </a:r>
            <a:endParaRPr sz="1400" b="1">
              <a:solidFill>
                <a:srgbClr val="FFFFFF"/>
              </a:solidFill>
              <a:latin typeface="Montserrat"/>
              <a:ea typeface="Montserrat"/>
              <a:cs typeface="Montserrat"/>
              <a:sym typeface="Montserrat"/>
            </a:endParaRPr>
          </a:p>
        </p:txBody>
      </p:sp>
      <p:sp>
        <p:nvSpPr>
          <p:cNvPr id="120" name="Google Shape;120;p3"/>
          <p:cNvSpPr txBox="1"/>
          <p:nvPr/>
        </p:nvSpPr>
        <p:spPr>
          <a:xfrm>
            <a:off x="4986588" y="3055358"/>
            <a:ext cx="2068931"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Los datos fueron </a:t>
            </a:r>
            <a:r>
              <a:rPr lang="es-MX" sz="1200" b="1">
                <a:solidFill>
                  <a:srgbClr val="FFFFFF"/>
                </a:solidFill>
                <a:latin typeface="Montserrat"/>
                <a:ea typeface="Montserrat"/>
                <a:cs typeface="Montserrat"/>
                <a:sym typeface="Montserrat"/>
              </a:rPr>
              <a:t>ponderados por sexo, edad, nivel socioeconómico y región</a:t>
            </a:r>
            <a:r>
              <a:rPr lang="es-MX" sz="1200">
                <a:solidFill>
                  <a:srgbClr val="FFFFFF"/>
                </a:solidFill>
                <a:latin typeface="Montserrat"/>
                <a:ea typeface="Montserrat"/>
                <a:cs typeface="Montserrat"/>
                <a:sym typeface="Montserrat"/>
              </a:rPr>
              <a:t>, obteniendo una muestra representativa del universo estudiado.</a:t>
            </a:r>
            <a:endParaRPr/>
          </a:p>
          <a:p>
            <a:pPr marL="0" marR="0" lvl="0" indent="0" algn="l" rtl="0">
              <a:spcBef>
                <a:spcPts val="0"/>
              </a:spcBef>
              <a:spcAft>
                <a:spcPts val="0"/>
              </a:spcAft>
              <a:buClr>
                <a:schemeClr val="dk1"/>
              </a:buClr>
              <a:buSzPts val="1200"/>
              <a:buFont typeface="Arial"/>
              <a:buNone/>
            </a:pPr>
            <a:endParaRPr sz="1200">
              <a:solidFill>
                <a:srgbClr val="FFFFFF"/>
              </a:solidFill>
              <a:latin typeface="Montserrat"/>
              <a:ea typeface="Montserrat"/>
              <a:cs typeface="Montserrat"/>
              <a:sym typeface="Montserrat"/>
            </a:endParaRPr>
          </a:p>
          <a:p>
            <a:pPr marL="0" marR="0" lvl="0" indent="0" algn="l" rtl="0">
              <a:spcBef>
                <a:spcPts val="0"/>
              </a:spcBef>
              <a:spcAft>
                <a:spcPts val="0"/>
              </a:spcAft>
              <a:buClr>
                <a:srgbClr val="FFFFFF"/>
              </a:buClr>
              <a:buSzPts val="1200"/>
              <a:buFont typeface="Arial"/>
              <a:buNone/>
            </a:pPr>
            <a:r>
              <a:rPr lang="es-MX" sz="1200">
                <a:solidFill>
                  <a:srgbClr val="FFFFFF"/>
                </a:solidFill>
                <a:latin typeface="Montserrat"/>
                <a:ea typeface="Montserrat"/>
                <a:cs typeface="Montserrat"/>
                <a:sym typeface="Montserrat"/>
              </a:rPr>
              <a:t>El </a:t>
            </a:r>
            <a:r>
              <a:rPr lang="es-MX" sz="1200" b="1">
                <a:solidFill>
                  <a:srgbClr val="FFFFFF"/>
                </a:solidFill>
                <a:latin typeface="Montserrat"/>
                <a:ea typeface="Montserrat"/>
                <a:cs typeface="Montserrat"/>
                <a:sym typeface="Montserrat"/>
              </a:rPr>
              <a:t>margen de error es de ±3.1%, </a:t>
            </a:r>
            <a:r>
              <a:rPr lang="es-MX" sz="1200">
                <a:solidFill>
                  <a:srgbClr val="FFFFFF"/>
                </a:solidFill>
                <a:latin typeface="Montserrat"/>
                <a:ea typeface="Montserrat"/>
                <a:cs typeface="Montserrat"/>
                <a:sym typeface="Montserrat"/>
              </a:rPr>
              <a:t>bajo supuesto de varianza máxima y un 95% de confianza.</a:t>
            </a:r>
            <a:endParaRPr/>
          </a:p>
          <a:p>
            <a:pPr marL="0" marR="0" lvl="0" indent="0" algn="l" rtl="0">
              <a:spcBef>
                <a:spcPts val="0"/>
              </a:spcBef>
              <a:spcAft>
                <a:spcPts val="0"/>
              </a:spcAft>
              <a:buClr>
                <a:schemeClr val="dk1"/>
              </a:buClr>
              <a:buSzPts val="1600"/>
              <a:buFont typeface="Arial"/>
              <a:buNone/>
            </a:pPr>
            <a:endParaRPr sz="1600">
              <a:solidFill>
                <a:srgbClr val="FFFFFF"/>
              </a:solidFill>
              <a:latin typeface="Montserrat"/>
              <a:ea typeface="Montserrat"/>
              <a:cs typeface="Montserrat"/>
              <a:sym typeface="Montserrat"/>
            </a:endParaRPr>
          </a:p>
        </p:txBody>
      </p:sp>
      <p:sp>
        <p:nvSpPr>
          <p:cNvPr id="121" name="Google Shape;121;p3"/>
          <p:cNvSpPr/>
          <p:nvPr/>
        </p:nvSpPr>
        <p:spPr>
          <a:xfrm>
            <a:off x="695325" y="2038183"/>
            <a:ext cx="5192127" cy="39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800"/>
              <a:buFont typeface="Montserrat ExtraBold"/>
              <a:buNone/>
            </a:pPr>
            <a:r>
              <a:rPr lang="es-MX" sz="2800" b="0" i="1" u="none" strike="noStrike" cap="none">
                <a:solidFill>
                  <a:srgbClr val="FFFFFF"/>
                </a:solidFill>
                <a:latin typeface="Montserrat ExtraBold"/>
                <a:ea typeface="Montserrat ExtraBold"/>
                <a:cs typeface="Montserrat ExtraBold"/>
                <a:sym typeface="Montserrat ExtraBold"/>
              </a:rPr>
              <a:t>NUESTRA </a:t>
            </a:r>
            <a:r>
              <a:rPr lang="es-MX" sz="2800" b="1" u="none" strike="noStrike" cap="none">
                <a:solidFill>
                  <a:srgbClr val="FFFFFF"/>
                </a:solidFill>
                <a:latin typeface="Montserrat ExtraBold"/>
                <a:ea typeface="Montserrat ExtraBold"/>
                <a:cs typeface="Montserrat ExtraBold"/>
                <a:sym typeface="Montserrat ExtraBold"/>
              </a:rPr>
              <a:t>METODOLOGÍA</a:t>
            </a:r>
            <a:endParaRPr sz="2800" b="1" u="none" strike="noStrike" cap="none">
              <a:solidFill>
                <a:srgbClr val="FFFFFF"/>
              </a:solidFill>
              <a:latin typeface="Century Gothic"/>
              <a:ea typeface="Century Gothic"/>
              <a:cs typeface="Century Gothic"/>
              <a:sym typeface="Century Gothic"/>
            </a:endParaRPr>
          </a:p>
        </p:txBody>
      </p:sp>
      <p:sp>
        <p:nvSpPr>
          <p:cNvPr id="122" name="Google Shape;122;p3"/>
          <p:cNvSpPr txBox="1"/>
          <p:nvPr/>
        </p:nvSpPr>
        <p:spPr>
          <a:xfrm>
            <a:off x="617619" y="2702810"/>
            <a:ext cx="218172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1200"/>
              <a:buFont typeface="Montserrat"/>
              <a:buNone/>
            </a:pPr>
            <a:r>
              <a:rPr lang="es-MX" sz="1200" b="1">
                <a:solidFill>
                  <a:srgbClr val="FFFFFF"/>
                </a:solidFill>
                <a:latin typeface="Montserrat"/>
                <a:ea typeface="Montserrat"/>
                <a:cs typeface="Montserrat"/>
                <a:sym typeface="Montserrat"/>
              </a:rPr>
              <a:t>TIPO DE ESTUDIO</a:t>
            </a:r>
            <a:endParaRPr/>
          </a:p>
        </p:txBody>
      </p:sp>
      <p:sp>
        <p:nvSpPr>
          <p:cNvPr id="123" name="Google Shape;123;p3"/>
          <p:cNvSpPr txBox="1"/>
          <p:nvPr/>
        </p:nvSpPr>
        <p:spPr>
          <a:xfrm>
            <a:off x="2799346" y="2702810"/>
            <a:ext cx="209099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952886"/>
              </a:buClr>
              <a:buSzPts val="1200"/>
              <a:buFont typeface="Montserrat"/>
              <a:buNone/>
            </a:pPr>
            <a:r>
              <a:rPr lang="es-MX" sz="1200" b="1">
                <a:solidFill>
                  <a:srgbClr val="FFFFFF"/>
                </a:solidFill>
                <a:latin typeface="Montserrat"/>
                <a:ea typeface="Montserrat"/>
                <a:cs typeface="Montserrat"/>
                <a:sym typeface="Montserrat"/>
              </a:rPr>
              <a:t>TRABAJO DE CAMPO</a:t>
            </a:r>
            <a:endParaRPr/>
          </a:p>
        </p:txBody>
      </p:sp>
      <p:sp>
        <p:nvSpPr>
          <p:cNvPr id="124" name="Google Shape;124;p3"/>
          <p:cNvSpPr txBox="1"/>
          <p:nvPr/>
        </p:nvSpPr>
        <p:spPr>
          <a:xfrm>
            <a:off x="4997618" y="2702810"/>
            <a:ext cx="20689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b="1">
                <a:solidFill>
                  <a:srgbClr val="FFFFFF"/>
                </a:solidFill>
                <a:latin typeface="Montserrat"/>
                <a:ea typeface="Montserrat"/>
                <a:cs typeface="Montserrat"/>
                <a:sym typeface="Montserrat"/>
              </a:rPr>
              <a:t>PONDERACIÓN</a:t>
            </a:r>
            <a:endParaRPr sz="1200">
              <a:solidFill>
                <a:srgbClr val="FFFFFF"/>
              </a:solidFill>
              <a:latin typeface="Century Gothic"/>
              <a:ea typeface="Century Gothic"/>
              <a:cs typeface="Century Gothic"/>
              <a:sym typeface="Century Gothic"/>
            </a:endParaRPr>
          </a:p>
        </p:txBody>
      </p:sp>
      <p:sp>
        <p:nvSpPr>
          <p:cNvPr id="125" name="Google Shape;125;p3"/>
          <p:cNvSpPr txBox="1"/>
          <p:nvPr/>
        </p:nvSpPr>
        <p:spPr>
          <a:xfrm>
            <a:off x="7168316" y="2702810"/>
            <a:ext cx="20689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b="1">
                <a:solidFill>
                  <a:srgbClr val="FFFFFF"/>
                </a:solidFill>
                <a:latin typeface="Montserrat"/>
                <a:ea typeface="Montserrat"/>
                <a:cs typeface="Montserrat"/>
                <a:sym typeface="Montserrat"/>
              </a:rPr>
              <a:t>MUESTRA</a:t>
            </a:r>
            <a:endParaRPr sz="1200">
              <a:solidFill>
                <a:srgbClr val="FFFFFF"/>
              </a:solidFill>
              <a:latin typeface="Century Gothic"/>
              <a:ea typeface="Century Gothic"/>
              <a:cs typeface="Century Gothic"/>
              <a:sym typeface="Century Gothic"/>
            </a:endParaRPr>
          </a:p>
        </p:txBody>
      </p:sp>
      <p:sp>
        <p:nvSpPr>
          <p:cNvPr id="126" name="Google Shape;126;p3"/>
          <p:cNvSpPr txBox="1"/>
          <p:nvPr/>
        </p:nvSpPr>
        <p:spPr>
          <a:xfrm>
            <a:off x="9350043" y="2702810"/>
            <a:ext cx="20799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b="1">
                <a:solidFill>
                  <a:srgbClr val="FFFFFF"/>
                </a:solidFill>
                <a:latin typeface="Montserrat"/>
                <a:ea typeface="Montserrat"/>
                <a:cs typeface="Montserrat"/>
                <a:sym typeface="Montserrat"/>
              </a:rPr>
              <a:t>UNIVERSO</a:t>
            </a:r>
            <a:endParaRPr sz="1200">
              <a:solidFill>
                <a:srgbClr val="FFFFFF"/>
              </a:solidFill>
              <a:latin typeface="Century Gothic"/>
              <a:ea typeface="Century Gothic"/>
              <a:cs typeface="Century Gothic"/>
              <a:sym typeface="Century Gothic"/>
            </a:endParaRPr>
          </a:p>
        </p:txBody>
      </p:sp>
      <p:cxnSp>
        <p:nvCxnSpPr>
          <p:cNvPr id="127" name="Google Shape;127;p3"/>
          <p:cNvCxnSpPr/>
          <p:nvPr/>
        </p:nvCxnSpPr>
        <p:spPr>
          <a:xfrm>
            <a:off x="695325" y="3017583"/>
            <a:ext cx="2007770" cy="0"/>
          </a:xfrm>
          <a:prstGeom prst="straightConnector1">
            <a:avLst/>
          </a:prstGeom>
          <a:noFill/>
          <a:ln w="9525" cap="flat" cmpd="sng">
            <a:solidFill>
              <a:srgbClr val="FFFFFF"/>
            </a:solidFill>
            <a:prstDash val="solid"/>
            <a:round/>
            <a:headEnd type="none" w="sm" len="sm"/>
            <a:tailEnd type="none" w="sm" len="sm"/>
          </a:ln>
        </p:spPr>
      </p:cxnSp>
      <p:cxnSp>
        <p:nvCxnSpPr>
          <p:cNvPr id="128" name="Google Shape;128;p3"/>
          <p:cNvCxnSpPr/>
          <p:nvPr/>
        </p:nvCxnSpPr>
        <p:spPr>
          <a:xfrm>
            <a:off x="2879057" y="3017583"/>
            <a:ext cx="2007770" cy="0"/>
          </a:xfrm>
          <a:prstGeom prst="straightConnector1">
            <a:avLst/>
          </a:prstGeom>
          <a:noFill/>
          <a:ln w="9525" cap="flat" cmpd="sng">
            <a:solidFill>
              <a:srgbClr val="FFFFFF"/>
            </a:solidFill>
            <a:prstDash val="solid"/>
            <a:round/>
            <a:headEnd type="none" w="sm" len="sm"/>
            <a:tailEnd type="none" w="sm" len="sm"/>
          </a:ln>
        </p:spPr>
      </p:cxnSp>
      <p:cxnSp>
        <p:nvCxnSpPr>
          <p:cNvPr id="129" name="Google Shape;129;p3"/>
          <p:cNvCxnSpPr/>
          <p:nvPr/>
        </p:nvCxnSpPr>
        <p:spPr>
          <a:xfrm>
            <a:off x="5062788" y="3017583"/>
            <a:ext cx="2007770" cy="0"/>
          </a:xfrm>
          <a:prstGeom prst="straightConnector1">
            <a:avLst/>
          </a:prstGeom>
          <a:noFill/>
          <a:ln w="9525" cap="flat" cmpd="sng">
            <a:solidFill>
              <a:srgbClr val="FFFFFF"/>
            </a:solidFill>
            <a:prstDash val="solid"/>
            <a:round/>
            <a:headEnd type="none" w="sm" len="sm"/>
            <a:tailEnd type="none" w="sm" len="sm"/>
          </a:ln>
        </p:spPr>
      </p:cxnSp>
      <p:cxnSp>
        <p:nvCxnSpPr>
          <p:cNvPr id="130" name="Google Shape;130;p3"/>
          <p:cNvCxnSpPr/>
          <p:nvPr/>
        </p:nvCxnSpPr>
        <p:spPr>
          <a:xfrm>
            <a:off x="7246519" y="3017583"/>
            <a:ext cx="2007770" cy="0"/>
          </a:xfrm>
          <a:prstGeom prst="straightConnector1">
            <a:avLst/>
          </a:prstGeom>
          <a:noFill/>
          <a:ln w="9525" cap="flat" cmpd="sng">
            <a:solidFill>
              <a:srgbClr val="FFFFFF"/>
            </a:solidFill>
            <a:prstDash val="solid"/>
            <a:round/>
            <a:headEnd type="none" w="sm" len="sm"/>
            <a:tailEnd type="none" w="sm" len="sm"/>
          </a:ln>
        </p:spPr>
      </p:cxnSp>
      <p:cxnSp>
        <p:nvCxnSpPr>
          <p:cNvPr id="131" name="Google Shape;131;p3"/>
          <p:cNvCxnSpPr/>
          <p:nvPr/>
        </p:nvCxnSpPr>
        <p:spPr>
          <a:xfrm>
            <a:off x="9430251" y="3017583"/>
            <a:ext cx="2007770" cy="0"/>
          </a:xfrm>
          <a:prstGeom prst="straightConnector1">
            <a:avLst/>
          </a:prstGeom>
          <a:noFill/>
          <a:ln w="9525" cap="flat" cmpd="sng">
            <a:solidFill>
              <a:srgbClr val="FFFFFF"/>
            </a:solidFill>
            <a:prstDash val="solid"/>
            <a:round/>
            <a:headEnd type="none" w="sm" len="sm"/>
            <a:tailEnd type="none" w="sm" len="sm"/>
          </a:ln>
        </p:spPr>
      </p:cxnSp>
      <p:pic>
        <p:nvPicPr>
          <p:cNvPr id="132" name="Google Shape;132;p3"/>
          <p:cNvPicPr preferRelativeResize="0"/>
          <p:nvPr/>
        </p:nvPicPr>
        <p:blipFill rotWithShape="1">
          <a:blip r:embed="rId3">
            <a:alphaModFix/>
          </a:blip>
          <a:srcRect/>
          <a:stretch/>
        </p:blipFill>
        <p:spPr>
          <a:xfrm rot="-8371753" flipH="1">
            <a:off x="-448993" y="-2862995"/>
            <a:ext cx="3555460" cy="4480140"/>
          </a:xfrm>
          <a:prstGeom prst="rect">
            <a:avLst/>
          </a:prstGeom>
          <a:noFill/>
          <a:ln>
            <a:noFill/>
          </a:ln>
        </p:spPr>
      </p:pic>
      <p:pic>
        <p:nvPicPr>
          <p:cNvPr id="133" name="Google Shape;133;p3"/>
          <p:cNvPicPr preferRelativeResize="0"/>
          <p:nvPr/>
        </p:nvPicPr>
        <p:blipFill rotWithShape="1">
          <a:blip r:embed="rId4">
            <a:alphaModFix/>
          </a:blip>
          <a:srcRect/>
          <a:stretch/>
        </p:blipFill>
        <p:spPr>
          <a:xfrm rot="6168808">
            <a:off x="11848923" y="3429000"/>
            <a:ext cx="4623318"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Google Shape;138;p4"/>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139" name="Google Shape;139;p4"/>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140" name="Google Shape;140;p4"/>
          <p:cNvSpPr txBox="1"/>
          <p:nvPr/>
        </p:nvSpPr>
        <p:spPr>
          <a:xfrm>
            <a:off x="601581" y="830756"/>
            <a:ext cx="11013714" cy="4885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3261"/>
                </a:solidFill>
                <a:latin typeface="Poppins"/>
                <a:ea typeface="Poppins"/>
                <a:cs typeface="Poppins"/>
                <a:sym typeface="Poppins"/>
              </a:rPr>
              <a:t>La</a:t>
            </a:r>
            <a:r>
              <a:rPr lang="es-MX" sz="2800">
                <a:solidFill>
                  <a:srgbClr val="002060"/>
                </a:solidFill>
                <a:latin typeface="Poppins"/>
                <a:ea typeface="Poppins"/>
                <a:cs typeface="Poppins"/>
                <a:sym typeface="Poppins"/>
              </a:rPr>
              <a:t> </a:t>
            </a:r>
            <a:r>
              <a:rPr lang="es-MX" sz="2800" i="1">
                <a:solidFill>
                  <a:srgbClr val="07A7F0"/>
                </a:solidFill>
                <a:latin typeface="Poppins"/>
                <a:ea typeface="Poppins"/>
                <a:cs typeface="Poppins"/>
                <a:sym typeface="Poppins"/>
              </a:rPr>
              <a:t>compra online</a:t>
            </a:r>
            <a:r>
              <a:rPr lang="es-MX" sz="2800">
                <a:solidFill>
                  <a:srgbClr val="002060"/>
                </a:solidFill>
                <a:latin typeface="Poppins"/>
                <a:ea typeface="Poppins"/>
                <a:cs typeface="Poppins"/>
                <a:sym typeface="Poppins"/>
              </a:rPr>
              <a:t> </a:t>
            </a:r>
            <a:r>
              <a:rPr lang="es-MX" sz="2800">
                <a:solidFill>
                  <a:srgbClr val="003261"/>
                </a:solidFill>
                <a:latin typeface="Poppins"/>
                <a:ea typeface="Poppins"/>
                <a:cs typeface="Poppins"/>
                <a:sym typeface="Poppins"/>
              </a:rPr>
              <a:t>es </a:t>
            </a:r>
            <a:r>
              <a:rPr lang="es-MX" sz="2800" b="1">
                <a:solidFill>
                  <a:srgbClr val="003261"/>
                </a:solidFill>
                <a:latin typeface="Poppins"/>
                <a:ea typeface="Poppins"/>
                <a:cs typeface="Poppins"/>
                <a:sym typeface="Poppins"/>
              </a:rPr>
              <a:t>parte de nuestra vida</a:t>
            </a:r>
            <a:endParaRPr sz="2800" b="1">
              <a:solidFill>
                <a:srgbClr val="003261"/>
              </a:solidFill>
              <a:latin typeface="Poppins"/>
              <a:ea typeface="Poppins"/>
              <a:cs typeface="Poppins"/>
              <a:sym typeface="Poppins"/>
            </a:endParaRPr>
          </a:p>
        </p:txBody>
      </p:sp>
      <p:pic>
        <p:nvPicPr>
          <p:cNvPr id="141" name="Google Shape;141;p4"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142" name="Google Shape;142;p4"/>
          <p:cNvSpPr txBox="1"/>
          <p:nvPr/>
        </p:nvSpPr>
        <p:spPr>
          <a:xfrm>
            <a:off x="601580" y="1319262"/>
            <a:ext cx="10988839" cy="230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3261"/>
                </a:solidFill>
                <a:latin typeface="Poppins"/>
                <a:ea typeface="Poppins"/>
                <a:cs typeface="Poppins"/>
                <a:sym typeface="Poppins"/>
              </a:rPr>
              <a:t>En los últimos 30 días, </a:t>
            </a:r>
            <a:r>
              <a:rPr lang="es-MX" sz="1400" b="1">
                <a:solidFill>
                  <a:srgbClr val="003261"/>
                </a:solidFill>
                <a:latin typeface="Poppins"/>
                <a:ea typeface="Poppins"/>
                <a:cs typeface="Poppins"/>
                <a:sym typeface="Poppins"/>
              </a:rPr>
              <a:t>¿compraste algo de manera online?    </a:t>
            </a:r>
            <a:r>
              <a:rPr lang="es-MX" sz="1200" b="1">
                <a:solidFill>
                  <a:srgbClr val="003261"/>
                </a:solidFill>
                <a:latin typeface="Poppins"/>
                <a:ea typeface="Poppins"/>
                <a:cs typeface="Poppins"/>
                <a:sym typeface="Poppins"/>
              </a:rPr>
              <a:t>%</a:t>
            </a:r>
            <a:endParaRPr/>
          </a:p>
        </p:txBody>
      </p:sp>
      <p:sp>
        <p:nvSpPr>
          <p:cNvPr id="143" name="Google Shape;143;p4"/>
          <p:cNvSpPr txBox="1"/>
          <p:nvPr/>
        </p:nvSpPr>
        <p:spPr>
          <a:xfrm>
            <a:off x="601580" y="6165851"/>
            <a:ext cx="993044"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1.000</a:t>
            </a:r>
            <a:endParaRPr/>
          </a:p>
        </p:txBody>
      </p:sp>
      <p:graphicFrame>
        <p:nvGraphicFramePr>
          <p:cNvPr id="144" name="Google Shape;144;p4"/>
          <p:cNvGraphicFramePr/>
          <p:nvPr/>
        </p:nvGraphicFramePr>
        <p:xfrm>
          <a:off x="860155" y="1953339"/>
          <a:ext cx="3631156" cy="4412226"/>
        </p:xfrm>
        <a:graphic>
          <a:graphicData uri="http://schemas.openxmlformats.org/drawingml/2006/chart">
            <c:chart xmlns:c="http://schemas.openxmlformats.org/drawingml/2006/chart" xmlns:r="http://schemas.openxmlformats.org/officeDocument/2006/relationships" r:id="rId4"/>
          </a:graphicData>
        </a:graphic>
      </p:graphicFrame>
      <p:sp>
        <p:nvSpPr>
          <p:cNvPr id="145" name="Google Shape;145;p4"/>
          <p:cNvSpPr txBox="1"/>
          <p:nvPr/>
        </p:nvSpPr>
        <p:spPr>
          <a:xfrm>
            <a:off x="749403" y="2609095"/>
            <a:ext cx="57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rgbClr val="08A7EF"/>
                </a:solidFill>
                <a:latin typeface="Poppins"/>
                <a:ea typeface="Poppins"/>
                <a:cs typeface="Poppins"/>
                <a:sym typeface="Poppins"/>
              </a:rPr>
              <a:t>Sí</a:t>
            </a:r>
            <a:endParaRPr/>
          </a:p>
        </p:txBody>
      </p:sp>
      <p:sp>
        <p:nvSpPr>
          <p:cNvPr id="146" name="Google Shape;146;p4"/>
          <p:cNvSpPr txBox="1"/>
          <p:nvPr/>
        </p:nvSpPr>
        <p:spPr>
          <a:xfrm>
            <a:off x="4029408" y="4885375"/>
            <a:ext cx="57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rgbClr val="8001D9"/>
                </a:solidFill>
                <a:latin typeface="Poppins"/>
                <a:ea typeface="Poppins"/>
                <a:cs typeface="Poppins"/>
                <a:sym typeface="Poppins"/>
              </a:rPr>
              <a:t>No</a:t>
            </a:r>
            <a:endParaRPr/>
          </a:p>
        </p:txBody>
      </p:sp>
      <p:graphicFrame>
        <p:nvGraphicFramePr>
          <p:cNvPr id="147" name="Google Shape;147;p4"/>
          <p:cNvGraphicFramePr/>
          <p:nvPr/>
        </p:nvGraphicFramePr>
        <p:xfrm>
          <a:off x="5538555" y="1864723"/>
          <a:ext cx="5793290" cy="463135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5"/>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153" name="Google Shape;153;p5"/>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154" name="Google Shape;154;p5"/>
          <p:cNvSpPr txBox="1"/>
          <p:nvPr/>
        </p:nvSpPr>
        <p:spPr>
          <a:xfrm>
            <a:off x="601581" y="830756"/>
            <a:ext cx="11013714" cy="4885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3261"/>
                </a:solidFill>
                <a:latin typeface="Poppins"/>
                <a:ea typeface="Poppins"/>
                <a:cs typeface="Poppins"/>
                <a:sym typeface="Poppins"/>
              </a:rPr>
              <a:t>Para algunos con más </a:t>
            </a:r>
            <a:r>
              <a:rPr lang="es-MX" sz="2800" b="1" i="1">
                <a:solidFill>
                  <a:srgbClr val="003261"/>
                </a:solidFill>
                <a:latin typeface="Poppins"/>
                <a:ea typeface="Poppins"/>
                <a:cs typeface="Poppins"/>
                <a:sym typeface="Poppins"/>
              </a:rPr>
              <a:t>frecuencia</a:t>
            </a:r>
            <a:r>
              <a:rPr lang="es-MX" sz="2800">
                <a:solidFill>
                  <a:srgbClr val="003261"/>
                </a:solidFill>
                <a:latin typeface="Poppins"/>
                <a:ea typeface="Poppins"/>
                <a:cs typeface="Poppins"/>
                <a:sym typeface="Poppins"/>
              </a:rPr>
              <a:t> que para otros</a:t>
            </a:r>
            <a:endParaRPr sz="2800" b="1">
              <a:solidFill>
                <a:srgbClr val="003261"/>
              </a:solidFill>
              <a:latin typeface="Poppins"/>
              <a:ea typeface="Poppins"/>
              <a:cs typeface="Poppins"/>
              <a:sym typeface="Poppins"/>
            </a:endParaRPr>
          </a:p>
        </p:txBody>
      </p:sp>
      <p:pic>
        <p:nvPicPr>
          <p:cNvPr id="155" name="Google Shape;155;p5"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156" name="Google Shape;156;p5"/>
          <p:cNvSpPr txBox="1"/>
          <p:nvPr/>
        </p:nvSpPr>
        <p:spPr>
          <a:xfrm>
            <a:off x="601580" y="1319262"/>
            <a:ext cx="10988839" cy="230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b="1">
                <a:solidFill>
                  <a:srgbClr val="003261"/>
                </a:solidFill>
                <a:latin typeface="Poppins"/>
                <a:ea typeface="Poppins"/>
                <a:cs typeface="Poppins"/>
                <a:sym typeface="Poppins"/>
              </a:rPr>
              <a:t>¿Con qué frecuencia </a:t>
            </a:r>
            <a:r>
              <a:rPr lang="es-MX" sz="1400">
                <a:solidFill>
                  <a:srgbClr val="003261"/>
                </a:solidFill>
                <a:latin typeface="Poppins"/>
                <a:ea typeface="Poppins"/>
                <a:cs typeface="Poppins"/>
                <a:sym typeface="Poppins"/>
              </a:rPr>
              <a:t>realizas compras por internet?</a:t>
            </a:r>
            <a:r>
              <a:rPr lang="es-MX" sz="1400" b="1">
                <a:solidFill>
                  <a:srgbClr val="003261"/>
                </a:solidFill>
                <a:latin typeface="Poppins"/>
                <a:ea typeface="Poppins"/>
                <a:cs typeface="Poppins"/>
                <a:sym typeface="Poppins"/>
              </a:rPr>
              <a:t>    </a:t>
            </a:r>
            <a:r>
              <a:rPr lang="es-MX" sz="1200" b="1">
                <a:solidFill>
                  <a:srgbClr val="003261"/>
                </a:solidFill>
                <a:latin typeface="Poppins"/>
                <a:ea typeface="Poppins"/>
                <a:cs typeface="Poppins"/>
                <a:sym typeface="Poppins"/>
              </a:rPr>
              <a:t>%</a:t>
            </a:r>
            <a:endParaRPr/>
          </a:p>
        </p:txBody>
      </p:sp>
      <p:sp>
        <p:nvSpPr>
          <p:cNvPr id="157" name="Google Shape;157;p5"/>
          <p:cNvSpPr txBox="1"/>
          <p:nvPr/>
        </p:nvSpPr>
        <p:spPr>
          <a:xfrm>
            <a:off x="601580" y="6165851"/>
            <a:ext cx="993044"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1.000</a:t>
            </a:r>
            <a:endParaRPr/>
          </a:p>
        </p:txBody>
      </p:sp>
      <p:graphicFrame>
        <p:nvGraphicFramePr>
          <p:cNvPr id="158" name="Google Shape;158;p5"/>
          <p:cNvGraphicFramePr/>
          <p:nvPr/>
        </p:nvGraphicFramePr>
        <p:xfrm>
          <a:off x="601580" y="2038601"/>
          <a:ext cx="3934561" cy="41256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9" name="Google Shape;159;p5"/>
          <p:cNvGraphicFramePr/>
          <p:nvPr/>
        </p:nvGraphicFramePr>
        <p:xfrm>
          <a:off x="4207402" y="1611543"/>
          <a:ext cx="7319443" cy="4631358"/>
        </p:xfrm>
        <a:graphic>
          <a:graphicData uri="http://schemas.openxmlformats.org/drawingml/2006/chart">
            <c:chart xmlns:c="http://schemas.openxmlformats.org/drawingml/2006/chart" xmlns:r="http://schemas.openxmlformats.org/officeDocument/2006/relationships" r:id="rId5"/>
          </a:graphicData>
        </a:graphic>
      </p:graphicFrame>
      <p:sp>
        <p:nvSpPr>
          <p:cNvPr id="160" name="Google Shape;160;p5"/>
          <p:cNvSpPr txBox="1"/>
          <p:nvPr/>
        </p:nvSpPr>
        <p:spPr>
          <a:xfrm>
            <a:off x="858058" y="1657423"/>
            <a:ext cx="31866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07A7F0"/>
                </a:solidFill>
                <a:latin typeface="Montserrat"/>
                <a:ea typeface="Montserrat"/>
                <a:cs typeface="Montserrat"/>
                <a:sym typeface="Montserrat"/>
              </a:rPr>
              <a:t>Una vez a la semana o más seguido</a:t>
            </a:r>
            <a:endParaRPr sz="1200">
              <a:solidFill>
                <a:srgbClr val="07A7F0"/>
              </a:solidFill>
              <a:latin typeface="Montserrat"/>
              <a:ea typeface="Montserrat"/>
              <a:cs typeface="Montserrat"/>
              <a:sym typeface="Montserrat"/>
            </a:endParaRPr>
          </a:p>
        </p:txBody>
      </p:sp>
      <p:sp>
        <p:nvSpPr>
          <p:cNvPr id="161" name="Google Shape;161;p5"/>
          <p:cNvSpPr txBox="1"/>
          <p:nvPr/>
        </p:nvSpPr>
        <p:spPr>
          <a:xfrm>
            <a:off x="4025156" y="1657423"/>
            <a:ext cx="23773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FFAA38"/>
                </a:solidFill>
                <a:latin typeface="Montserrat"/>
                <a:ea typeface="Montserrat"/>
                <a:cs typeface="Montserrat"/>
                <a:sym typeface="Montserrat"/>
              </a:rPr>
              <a:t>Algunas veces al mes</a:t>
            </a:r>
            <a:endParaRPr sz="1200">
              <a:solidFill>
                <a:srgbClr val="FFAA38"/>
              </a:solidFill>
              <a:latin typeface="Montserrat"/>
              <a:ea typeface="Montserrat"/>
              <a:cs typeface="Montserrat"/>
              <a:sym typeface="Montserrat"/>
            </a:endParaRPr>
          </a:p>
        </p:txBody>
      </p:sp>
      <p:sp>
        <p:nvSpPr>
          <p:cNvPr id="162" name="Google Shape;162;p5"/>
          <p:cNvSpPr txBox="1"/>
          <p:nvPr/>
        </p:nvSpPr>
        <p:spPr>
          <a:xfrm>
            <a:off x="6128497" y="1657423"/>
            <a:ext cx="14471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4EA72D"/>
                </a:solidFill>
                <a:latin typeface="Montserrat"/>
                <a:ea typeface="Montserrat"/>
                <a:cs typeface="Montserrat"/>
                <a:sym typeface="Montserrat"/>
              </a:rPr>
              <a:t>Menos seguido</a:t>
            </a:r>
            <a:endParaRPr sz="1200">
              <a:solidFill>
                <a:srgbClr val="4EA72D"/>
              </a:solidFill>
              <a:latin typeface="Montserrat"/>
              <a:ea typeface="Montserrat"/>
              <a:cs typeface="Montserrat"/>
              <a:sym typeface="Montserrat"/>
            </a:endParaRPr>
          </a:p>
        </p:txBody>
      </p:sp>
      <p:sp>
        <p:nvSpPr>
          <p:cNvPr id="163" name="Google Shape;163;p5"/>
          <p:cNvSpPr txBox="1"/>
          <p:nvPr/>
        </p:nvSpPr>
        <p:spPr>
          <a:xfrm>
            <a:off x="7734567" y="1657423"/>
            <a:ext cx="15941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7501C6"/>
                </a:solidFill>
                <a:latin typeface="Montserrat"/>
                <a:ea typeface="Montserrat"/>
                <a:cs typeface="Montserrat"/>
                <a:sym typeface="Montserrat"/>
              </a:rPr>
              <a:t>Nunca</a:t>
            </a:r>
            <a:endParaRPr sz="1200">
              <a:solidFill>
                <a:srgbClr val="7501C6"/>
              </a:solidFill>
              <a:latin typeface="Montserrat"/>
              <a:ea typeface="Montserrat"/>
              <a:cs typeface="Montserrat"/>
              <a:sym typeface="Montserrat"/>
            </a:endParaRPr>
          </a:p>
        </p:txBody>
      </p:sp>
      <p:sp>
        <p:nvSpPr>
          <p:cNvPr id="164" name="Google Shape;164;p5"/>
          <p:cNvSpPr/>
          <p:nvPr/>
        </p:nvSpPr>
        <p:spPr>
          <a:xfrm>
            <a:off x="695325" y="1713178"/>
            <a:ext cx="163319" cy="163319"/>
          </a:xfrm>
          <a:prstGeom prst="rect">
            <a:avLst/>
          </a:prstGeom>
          <a:solidFill>
            <a:srgbClr val="07A7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5" name="Google Shape;165;p5"/>
          <p:cNvSpPr/>
          <p:nvPr/>
        </p:nvSpPr>
        <p:spPr>
          <a:xfrm>
            <a:off x="3859865" y="1713178"/>
            <a:ext cx="163319" cy="163319"/>
          </a:xfrm>
          <a:prstGeom prst="rect">
            <a:avLst/>
          </a:prstGeom>
          <a:solidFill>
            <a:srgbClr val="FFAA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6" name="Google Shape;166;p5"/>
          <p:cNvSpPr/>
          <p:nvPr/>
        </p:nvSpPr>
        <p:spPr>
          <a:xfrm>
            <a:off x="5966566" y="1713178"/>
            <a:ext cx="163319" cy="163319"/>
          </a:xfrm>
          <a:prstGeom prst="rect">
            <a:avLst/>
          </a:prstGeom>
          <a:solidFill>
            <a:srgbClr val="4EA7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7" name="Google Shape;167;p5"/>
          <p:cNvSpPr/>
          <p:nvPr/>
        </p:nvSpPr>
        <p:spPr>
          <a:xfrm>
            <a:off x="7571248" y="1713178"/>
            <a:ext cx="163319" cy="163319"/>
          </a:xfrm>
          <a:prstGeom prst="rect">
            <a:avLst/>
          </a:prstGeom>
          <a:solidFill>
            <a:srgbClr val="7501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pic>
        <p:nvPicPr>
          <p:cNvPr id="172" name="Google Shape;172;p6"/>
          <p:cNvPicPr preferRelativeResize="0"/>
          <p:nvPr/>
        </p:nvPicPr>
        <p:blipFill rotWithShape="1">
          <a:blip r:embed="rId3">
            <a:alphaModFix/>
          </a:blip>
          <a:srcRect/>
          <a:stretch/>
        </p:blipFill>
        <p:spPr>
          <a:xfrm>
            <a:off x="4020675" y="2657050"/>
            <a:ext cx="7445188" cy="2884783"/>
          </a:xfrm>
          <a:prstGeom prst="rect">
            <a:avLst/>
          </a:prstGeom>
          <a:noFill/>
          <a:ln>
            <a:noFill/>
          </a:ln>
        </p:spPr>
      </p:pic>
      <p:sp>
        <p:nvSpPr>
          <p:cNvPr id="173" name="Google Shape;173;p6"/>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174" name="Google Shape;174;p6"/>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pic>
        <p:nvPicPr>
          <p:cNvPr id="175" name="Google Shape;175;p6" descr="Logotipo&#10;&#10;Descripción generada automáticamente"/>
          <p:cNvPicPr preferRelativeResize="0"/>
          <p:nvPr/>
        </p:nvPicPr>
        <p:blipFill rotWithShape="1">
          <a:blip r:embed="rId4">
            <a:alphaModFix/>
          </a:blip>
          <a:srcRect/>
          <a:stretch/>
        </p:blipFill>
        <p:spPr>
          <a:xfrm>
            <a:off x="10470995" y="361919"/>
            <a:ext cx="1025680" cy="360651"/>
          </a:xfrm>
          <a:prstGeom prst="rect">
            <a:avLst/>
          </a:prstGeom>
          <a:noFill/>
          <a:ln>
            <a:noFill/>
          </a:ln>
        </p:spPr>
      </p:pic>
      <p:grpSp>
        <p:nvGrpSpPr>
          <p:cNvPr id="176" name="Google Shape;176;p6"/>
          <p:cNvGrpSpPr/>
          <p:nvPr/>
        </p:nvGrpSpPr>
        <p:grpSpPr>
          <a:xfrm>
            <a:off x="373860" y="1396385"/>
            <a:ext cx="3858911" cy="3847698"/>
            <a:chOff x="564623" y="987927"/>
            <a:chExt cx="3057057" cy="3897004"/>
          </a:xfrm>
        </p:grpSpPr>
        <p:sp>
          <p:nvSpPr>
            <p:cNvPr id="177" name="Google Shape;177;p6"/>
            <p:cNvSpPr txBox="1"/>
            <p:nvPr/>
          </p:nvSpPr>
          <p:spPr>
            <a:xfrm>
              <a:off x="564623" y="987927"/>
              <a:ext cx="3020100" cy="94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5000" b="1">
                  <a:solidFill>
                    <a:srgbClr val="FFAA38"/>
                  </a:solidFill>
                  <a:latin typeface="Montserrat"/>
                  <a:ea typeface="Montserrat"/>
                  <a:cs typeface="Montserrat"/>
                  <a:sym typeface="Montserrat"/>
                </a:rPr>
                <a:t>80%</a:t>
              </a:r>
              <a:endParaRPr sz="5000">
                <a:solidFill>
                  <a:srgbClr val="002060"/>
                </a:solidFill>
                <a:latin typeface="Montserrat"/>
                <a:ea typeface="Montserrat"/>
                <a:cs typeface="Montserrat"/>
                <a:sym typeface="Montserrat"/>
              </a:endParaRPr>
            </a:p>
            <a:p>
              <a:pPr marL="0" marR="0" lvl="0" indent="0" algn="l" rtl="0">
                <a:spcBef>
                  <a:spcPts val="0"/>
                </a:spcBef>
                <a:spcAft>
                  <a:spcPts val="0"/>
                </a:spcAft>
                <a:buNone/>
              </a:pPr>
              <a:r>
                <a:rPr lang="es-MX" sz="2800">
                  <a:solidFill>
                    <a:srgbClr val="002060"/>
                  </a:solidFill>
                  <a:latin typeface="Montserrat"/>
                  <a:ea typeface="Montserrat"/>
                  <a:cs typeface="Montserrat"/>
                  <a:sym typeface="Montserrat"/>
                </a:rPr>
                <a:t>interactúa con la tienda en su viaje de compra.</a:t>
              </a:r>
              <a:endParaRPr sz="2800">
                <a:solidFill>
                  <a:srgbClr val="002060"/>
                </a:solidFill>
                <a:latin typeface="Montserrat"/>
                <a:ea typeface="Montserrat"/>
                <a:cs typeface="Montserrat"/>
                <a:sym typeface="Montserrat"/>
              </a:endParaRPr>
            </a:p>
            <a:p>
              <a:pPr marL="0" marR="0" lvl="0" indent="0" algn="l" rtl="0">
                <a:spcBef>
                  <a:spcPts val="0"/>
                </a:spcBef>
                <a:spcAft>
                  <a:spcPts val="0"/>
                </a:spcAft>
                <a:buNone/>
              </a:pPr>
              <a:endParaRPr sz="2800">
                <a:solidFill>
                  <a:srgbClr val="002060"/>
                </a:solidFill>
                <a:latin typeface="Montserrat"/>
                <a:ea typeface="Montserrat"/>
                <a:cs typeface="Montserrat"/>
                <a:sym typeface="Montserrat"/>
              </a:endParaRPr>
            </a:p>
          </p:txBody>
        </p:sp>
        <p:sp>
          <p:nvSpPr>
            <p:cNvPr id="178" name="Google Shape;178;p6"/>
            <p:cNvSpPr txBox="1"/>
            <p:nvPr/>
          </p:nvSpPr>
          <p:spPr>
            <a:xfrm>
              <a:off x="601580" y="3939930"/>
              <a:ext cx="3020100" cy="94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3261"/>
                  </a:solidFill>
                  <a:latin typeface="Poppins"/>
                  <a:ea typeface="Poppins"/>
                  <a:cs typeface="Poppins"/>
                  <a:sym typeface="Poppins"/>
                </a:rPr>
                <a:t>¿Cuál de las siguientes frases describe mejor la </a:t>
              </a:r>
              <a:r>
                <a:rPr lang="es-MX" sz="1400" b="1">
                  <a:solidFill>
                    <a:srgbClr val="003261"/>
                  </a:solidFill>
                  <a:latin typeface="Poppins"/>
                  <a:ea typeface="Poppins"/>
                  <a:cs typeface="Poppins"/>
                  <a:sym typeface="Poppins"/>
                </a:rPr>
                <a:t>forma en que sueles comprar</a:t>
              </a:r>
              <a:r>
                <a:rPr lang="es-MX" sz="1400">
                  <a:solidFill>
                    <a:srgbClr val="003261"/>
                  </a:solidFill>
                  <a:latin typeface="Poppins"/>
                  <a:ea typeface="Poppins"/>
                  <a:cs typeface="Poppins"/>
                  <a:sym typeface="Poppins"/>
                </a:rPr>
                <a:t>?</a:t>
              </a:r>
              <a:endParaRPr/>
            </a:p>
            <a:p>
              <a:pPr marL="0" marR="0" lvl="0" indent="0" algn="l" rtl="0">
                <a:spcBef>
                  <a:spcPts val="0"/>
                </a:spcBef>
                <a:spcAft>
                  <a:spcPts val="0"/>
                </a:spcAft>
                <a:buNone/>
              </a:pPr>
              <a:r>
                <a:rPr lang="es-MX" sz="1400">
                  <a:solidFill>
                    <a:srgbClr val="003261"/>
                  </a:solidFill>
                  <a:latin typeface="Poppins"/>
                  <a:ea typeface="Poppins"/>
                  <a:cs typeface="Poppins"/>
                  <a:sym typeface="Poppins"/>
                </a:rPr>
                <a:t>% </a:t>
              </a:r>
              <a:endParaRPr>
                <a:solidFill>
                  <a:srgbClr val="003261"/>
                </a:solidFill>
                <a:latin typeface="Poppins"/>
                <a:ea typeface="Poppins"/>
                <a:cs typeface="Poppins"/>
                <a:sym typeface="Poppins"/>
              </a:endParaRPr>
            </a:p>
          </p:txBody>
        </p:sp>
      </p:grpSp>
      <p:sp>
        <p:nvSpPr>
          <p:cNvPr id="179" name="Google Shape;179;p6"/>
          <p:cNvSpPr txBox="1"/>
          <p:nvPr/>
        </p:nvSpPr>
        <p:spPr>
          <a:xfrm>
            <a:off x="601580" y="6165851"/>
            <a:ext cx="993044"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1.000</a:t>
            </a:r>
            <a:endParaRPr/>
          </a:p>
        </p:txBody>
      </p:sp>
      <p:graphicFrame>
        <p:nvGraphicFramePr>
          <p:cNvPr id="180" name="Google Shape;180;p6"/>
          <p:cNvGraphicFramePr/>
          <p:nvPr/>
        </p:nvGraphicFramePr>
        <p:xfrm>
          <a:off x="5811405" y="1383989"/>
          <a:ext cx="3675529" cy="4090022"/>
        </p:xfrm>
        <a:graphic>
          <a:graphicData uri="http://schemas.openxmlformats.org/drawingml/2006/chart">
            <c:chart xmlns:c="http://schemas.openxmlformats.org/drawingml/2006/chart" xmlns:r="http://schemas.openxmlformats.org/officeDocument/2006/relationships" r:id="rId5"/>
          </a:graphicData>
        </a:graphic>
      </p:graphicFrame>
      <p:sp>
        <p:nvSpPr>
          <p:cNvPr id="181" name="Google Shape;181;p6"/>
          <p:cNvSpPr txBox="1"/>
          <p:nvPr/>
        </p:nvSpPr>
        <p:spPr>
          <a:xfrm>
            <a:off x="3685119" y="1718431"/>
            <a:ext cx="208373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200" b="1">
                <a:solidFill>
                  <a:srgbClr val="7501C6"/>
                </a:solidFill>
                <a:latin typeface="Montserrat"/>
                <a:ea typeface="Montserrat"/>
                <a:cs typeface="Montserrat"/>
                <a:sym typeface="Montserrat"/>
              </a:rPr>
              <a:t>Compro principalmente en internet </a:t>
            </a:r>
            <a:r>
              <a:rPr lang="es-MX" sz="1200">
                <a:solidFill>
                  <a:srgbClr val="7501C6"/>
                </a:solidFill>
                <a:latin typeface="Montserrat"/>
                <a:ea typeface="Montserrat"/>
                <a:cs typeface="Montserrat"/>
                <a:sym typeface="Montserrat"/>
              </a:rPr>
              <a:t>y raramente voy a tiendas físicas</a:t>
            </a:r>
            <a:endParaRPr/>
          </a:p>
        </p:txBody>
      </p:sp>
      <p:sp>
        <p:nvSpPr>
          <p:cNvPr id="182" name="Google Shape;182;p6"/>
          <p:cNvSpPr txBox="1"/>
          <p:nvPr/>
        </p:nvSpPr>
        <p:spPr>
          <a:xfrm>
            <a:off x="9529486" y="2953434"/>
            <a:ext cx="20926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b="1">
                <a:solidFill>
                  <a:srgbClr val="FFAA38"/>
                </a:solidFill>
                <a:latin typeface="Montserrat"/>
                <a:ea typeface="Montserrat"/>
                <a:cs typeface="Montserrat"/>
                <a:sym typeface="Montserrat"/>
              </a:rPr>
              <a:t>Combino la tienda física e internet </a:t>
            </a:r>
            <a:r>
              <a:rPr lang="es-MX" sz="1200">
                <a:solidFill>
                  <a:srgbClr val="FFAA38"/>
                </a:solidFill>
                <a:latin typeface="Montserrat"/>
                <a:ea typeface="Montserrat"/>
                <a:cs typeface="Montserrat"/>
                <a:sym typeface="Montserrat"/>
              </a:rPr>
              <a:t>según lo que necesito comprar</a:t>
            </a:r>
            <a:endParaRPr/>
          </a:p>
        </p:txBody>
      </p:sp>
      <p:sp>
        <p:nvSpPr>
          <p:cNvPr id="183" name="Google Shape;183;p6"/>
          <p:cNvSpPr txBox="1"/>
          <p:nvPr/>
        </p:nvSpPr>
        <p:spPr>
          <a:xfrm>
            <a:off x="3941938" y="4607346"/>
            <a:ext cx="208373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200" b="1">
                <a:solidFill>
                  <a:srgbClr val="07A7F0"/>
                </a:solidFill>
                <a:latin typeface="Montserrat"/>
                <a:ea typeface="Montserrat"/>
                <a:cs typeface="Montserrat"/>
                <a:sym typeface="Montserrat"/>
              </a:rPr>
              <a:t>Compro casi siempre en tiendas físicas </a:t>
            </a:r>
            <a:r>
              <a:rPr lang="es-MX" sz="1200">
                <a:solidFill>
                  <a:srgbClr val="07A7F0"/>
                </a:solidFill>
                <a:latin typeface="Montserrat"/>
                <a:ea typeface="Montserrat"/>
                <a:cs typeface="Montserrat"/>
                <a:sym typeface="Montserrat"/>
              </a:rPr>
              <a:t>y raramente uso internet para comprar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sp>
        <p:nvSpPr>
          <p:cNvPr id="188" name="Google Shape;188;p8"/>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189" name="Google Shape;189;p8"/>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190" name="Google Shape;190;p8"/>
          <p:cNvSpPr txBox="1"/>
          <p:nvPr/>
        </p:nvSpPr>
        <p:spPr>
          <a:xfrm>
            <a:off x="601581" y="830756"/>
            <a:ext cx="11013714" cy="4885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900">
                <a:solidFill>
                  <a:srgbClr val="003261"/>
                </a:solidFill>
                <a:latin typeface="Poppins"/>
                <a:ea typeface="Poppins"/>
                <a:cs typeface="Poppins"/>
                <a:sym typeface="Poppins"/>
              </a:rPr>
              <a:t>Lo que más prefiere el consumidor online es combinar la experiencia física-digital</a:t>
            </a:r>
            <a:endParaRPr sz="500"/>
          </a:p>
        </p:txBody>
      </p:sp>
      <p:pic>
        <p:nvPicPr>
          <p:cNvPr id="191" name="Google Shape;191;p8"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192" name="Google Shape;192;p8"/>
          <p:cNvSpPr txBox="1"/>
          <p:nvPr/>
        </p:nvSpPr>
        <p:spPr>
          <a:xfrm>
            <a:off x="601580" y="1319262"/>
            <a:ext cx="109887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3261"/>
                </a:solidFill>
                <a:latin typeface="Poppins"/>
                <a:ea typeface="Poppins"/>
                <a:cs typeface="Poppins"/>
                <a:sym typeface="Poppins"/>
              </a:rPr>
              <a:t>¿Cuál de las siguientes descripciones se parece más a una </a:t>
            </a:r>
            <a:r>
              <a:rPr lang="es-MX" sz="1400" b="1">
                <a:solidFill>
                  <a:srgbClr val="003261"/>
                </a:solidFill>
                <a:latin typeface="Poppins"/>
                <a:ea typeface="Poppins"/>
                <a:cs typeface="Poppins"/>
                <a:sym typeface="Poppins"/>
              </a:rPr>
              <a:t>experiencia de compra ideal para ti</a:t>
            </a:r>
            <a:r>
              <a:rPr lang="es-MX" sz="1400">
                <a:solidFill>
                  <a:srgbClr val="003261"/>
                </a:solidFill>
                <a:latin typeface="Poppins"/>
                <a:ea typeface="Poppins"/>
                <a:cs typeface="Poppins"/>
                <a:sym typeface="Poppins"/>
              </a:rPr>
              <a:t>? </a:t>
            </a:r>
            <a:r>
              <a:rPr lang="es-MX" sz="1200" b="1">
                <a:solidFill>
                  <a:srgbClr val="003261"/>
                </a:solidFill>
                <a:latin typeface="Poppins"/>
                <a:ea typeface="Poppins"/>
                <a:cs typeface="Poppins"/>
                <a:sym typeface="Poppins"/>
              </a:rPr>
              <a:t>% </a:t>
            </a:r>
            <a:endParaRPr/>
          </a:p>
        </p:txBody>
      </p:sp>
      <p:sp>
        <p:nvSpPr>
          <p:cNvPr id="193" name="Google Shape;193;p8"/>
          <p:cNvSpPr txBox="1"/>
          <p:nvPr/>
        </p:nvSpPr>
        <p:spPr>
          <a:xfrm>
            <a:off x="858058" y="1657423"/>
            <a:ext cx="33499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07A7F0"/>
                </a:solidFill>
                <a:latin typeface="Montserrat"/>
                <a:ea typeface="Montserrat"/>
                <a:cs typeface="Montserrat"/>
                <a:sym typeface="Montserrat"/>
              </a:rPr>
              <a:t>Comprar siempre en </a:t>
            </a:r>
            <a:r>
              <a:rPr lang="es-MX" sz="1200" b="1">
                <a:solidFill>
                  <a:srgbClr val="07A7F0"/>
                </a:solidFill>
                <a:latin typeface="Montserrat"/>
                <a:ea typeface="Montserrat"/>
                <a:cs typeface="Montserrat"/>
                <a:sym typeface="Montserrat"/>
              </a:rPr>
              <a:t>tiendas físicas</a:t>
            </a:r>
            <a:endParaRPr sz="1200">
              <a:solidFill>
                <a:srgbClr val="07A7F0"/>
              </a:solidFill>
              <a:latin typeface="Montserrat"/>
              <a:ea typeface="Montserrat"/>
              <a:cs typeface="Montserrat"/>
              <a:sym typeface="Montserrat"/>
            </a:endParaRPr>
          </a:p>
        </p:txBody>
      </p:sp>
      <p:sp>
        <p:nvSpPr>
          <p:cNvPr id="194" name="Google Shape;194;p8"/>
          <p:cNvSpPr txBox="1"/>
          <p:nvPr/>
        </p:nvSpPr>
        <p:spPr>
          <a:xfrm>
            <a:off x="4240927" y="1657423"/>
            <a:ext cx="335713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b="1">
                <a:solidFill>
                  <a:srgbClr val="FFAA38"/>
                </a:solidFill>
                <a:latin typeface="Montserrat"/>
                <a:ea typeface="Montserrat"/>
                <a:cs typeface="Montserrat"/>
                <a:sym typeface="Montserrat"/>
              </a:rPr>
              <a:t>Combinar ambos </a:t>
            </a:r>
            <a:r>
              <a:rPr lang="es-MX" sz="1200">
                <a:solidFill>
                  <a:srgbClr val="FFAA38"/>
                </a:solidFill>
                <a:latin typeface="Montserrat"/>
                <a:ea typeface="Montserrat"/>
                <a:cs typeface="Montserrat"/>
                <a:sym typeface="Montserrat"/>
              </a:rPr>
              <a:t>según lo que necesite</a:t>
            </a:r>
            <a:endParaRPr/>
          </a:p>
        </p:txBody>
      </p:sp>
      <p:sp>
        <p:nvSpPr>
          <p:cNvPr id="195" name="Google Shape;195;p8"/>
          <p:cNvSpPr txBox="1"/>
          <p:nvPr/>
        </p:nvSpPr>
        <p:spPr>
          <a:xfrm>
            <a:off x="8033155" y="1657423"/>
            <a:ext cx="30853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7501C6"/>
                </a:solidFill>
                <a:latin typeface="Montserrat"/>
                <a:ea typeface="Montserrat"/>
                <a:cs typeface="Montserrat"/>
                <a:sym typeface="Montserrat"/>
              </a:rPr>
              <a:t>Comprar siempre </a:t>
            </a:r>
            <a:r>
              <a:rPr lang="es-MX" sz="1200" b="1">
                <a:solidFill>
                  <a:srgbClr val="7501C6"/>
                </a:solidFill>
                <a:latin typeface="Montserrat"/>
                <a:ea typeface="Montserrat"/>
                <a:cs typeface="Montserrat"/>
                <a:sym typeface="Montserrat"/>
              </a:rPr>
              <a:t>por</a:t>
            </a:r>
            <a:r>
              <a:rPr lang="es-MX" sz="1200">
                <a:solidFill>
                  <a:srgbClr val="7501C6"/>
                </a:solidFill>
                <a:latin typeface="Montserrat"/>
                <a:ea typeface="Montserrat"/>
                <a:cs typeface="Montserrat"/>
                <a:sym typeface="Montserrat"/>
              </a:rPr>
              <a:t> </a:t>
            </a:r>
            <a:r>
              <a:rPr lang="es-MX" sz="1200" b="1">
                <a:solidFill>
                  <a:srgbClr val="7501C6"/>
                </a:solidFill>
                <a:latin typeface="Montserrat"/>
                <a:ea typeface="Montserrat"/>
                <a:cs typeface="Montserrat"/>
                <a:sym typeface="Montserrat"/>
              </a:rPr>
              <a:t>internet</a:t>
            </a:r>
            <a:endParaRPr sz="1200">
              <a:solidFill>
                <a:srgbClr val="7501C6"/>
              </a:solidFill>
              <a:latin typeface="Montserrat"/>
              <a:ea typeface="Montserrat"/>
              <a:cs typeface="Montserrat"/>
              <a:sym typeface="Montserrat"/>
            </a:endParaRPr>
          </a:p>
        </p:txBody>
      </p:sp>
      <p:sp>
        <p:nvSpPr>
          <p:cNvPr id="196" name="Google Shape;196;p8"/>
          <p:cNvSpPr/>
          <p:nvPr/>
        </p:nvSpPr>
        <p:spPr>
          <a:xfrm>
            <a:off x="695325" y="1713178"/>
            <a:ext cx="163319" cy="163319"/>
          </a:xfrm>
          <a:prstGeom prst="rect">
            <a:avLst/>
          </a:prstGeom>
          <a:solidFill>
            <a:srgbClr val="07A7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7" name="Google Shape;197;p8"/>
          <p:cNvSpPr/>
          <p:nvPr/>
        </p:nvSpPr>
        <p:spPr>
          <a:xfrm>
            <a:off x="4075636" y="1713178"/>
            <a:ext cx="163319" cy="163319"/>
          </a:xfrm>
          <a:prstGeom prst="rect">
            <a:avLst/>
          </a:prstGeom>
          <a:solidFill>
            <a:srgbClr val="FFAA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8" name="Google Shape;198;p8"/>
          <p:cNvSpPr/>
          <p:nvPr/>
        </p:nvSpPr>
        <p:spPr>
          <a:xfrm>
            <a:off x="7869836" y="1726108"/>
            <a:ext cx="163319" cy="163319"/>
          </a:xfrm>
          <a:prstGeom prst="rect">
            <a:avLst/>
          </a:prstGeom>
          <a:solidFill>
            <a:srgbClr val="7501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9" name="Google Shape;199;p8"/>
          <p:cNvSpPr txBox="1"/>
          <p:nvPr/>
        </p:nvSpPr>
        <p:spPr>
          <a:xfrm>
            <a:off x="601580" y="6165851"/>
            <a:ext cx="993044" cy="3238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717274"/>
              </a:buClr>
              <a:buSzPts val="1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1.000</a:t>
            </a:r>
            <a:endParaRPr/>
          </a:p>
        </p:txBody>
      </p:sp>
      <p:graphicFrame>
        <p:nvGraphicFramePr>
          <p:cNvPr id="200" name="Google Shape;200;p8"/>
          <p:cNvGraphicFramePr/>
          <p:nvPr/>
        </p:nvGraphicFramePr>
        <p:xfrm>
          <a:off x="248525" y="2152879"/>
          <a:ext cx="3675529" cy="4090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1" name="Google Shape;201;p8"/>
          <p:cNvGraphicFramePr/>
          <p:nvPr/>
        </p:nvGraphicFramePr>
        <p:xfrm>
          <a:off x="4075637" y="1934422"/>
          <a:ext cx="7421038" cy="4090022"/>
        </p:xfrm>
        <a:graphic>
          <a:graphicData uri="http://schemas.openxmlformats.org/drawingml/2006/chart">
            <c:chart xmlns:c="http://schemas.openxmlformats.org/drawingml/2006/chart" xmlns:r="http://schemas.openxmlformats.org/officeDocument/2006/relationships" r:id="rId5"/>
          </a:graphicData>
        </a:graphic>
      </p:graphicFrame>
      <p:sp>
        <p:nvSpPr>
          <p:cNvPr id="202" name="Google Shape;202;p8"/>
          <p:cNvSpPr txBox="1"/>
          <p:nvPr/>
        </p:nvSpPr>
        <p:spPr>
          <a:xfrm>
            <a:off x="858058" y="1877301"/>
            <a:ext cx="334993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00">
                <a:solidFill>
                  <a:srgbClr val="07A7F0"/>
                </a:solidFill>
                <a:latin typeface="Montserrat"/>
                <a:ea typeface="Montserrat"/>
                <a:cs typeface="Montserrat"/>
                <a:sym typeface="Montserrat"/>
              </a:rPr>
              <a:t>Ver, tocar y llevar el producto en el momento</a:t>
            </a:r>
            <a:endParaRPr/>
          </a:p>
        </p:txBody>
      </p:sp>
      <p:sp>
        <p:nvSpPr>
          <p:cNvPr id="203" name="Google Shape;203;p8"/>
          <p:cNvSpPr txBox="1"/>
          <p:nvPr/>
        </p:nvSpPr>
        <p:spPr>
          <a:xfrm>
            <a:off x="4240927" y="1877301"/>
            <a:ext cx="3357134"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a:solidFill>
                  <a:srgbClr val="FFAA38"/>
                </a:solidFill>
                <a:latin typeface="Montserrat"/>
                <a:ea typeface="Montserrat"/>
                <a:cs typeface="Montserrat"/>
                <a:sym typeface="Montserrat"/>
              </a:rPr>
              <a:t>La posibilidad de ir a la tienda para retirar, devolver o ver los productos</a:t>
            </a:r>
            <a:endParaRPr/>
          </a:p>
        </p:txBody>
      </p:sp>
      <p:sp>
        <p:nvSpPr>
          <p:cNvPr id="204" name="Google Shape;204;p8"/>
          <p:cNvSpPr txBox="1"/>
          <p:nvPr/>
        </p:nvSpPr>
        <p:spPr>
          <a:xfrm>
            <a:off x="8033155" y="1877301"/>
            <a:ext cx="321757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50">
                <a:solidFill>
                  <a:srgbClr val="7501C6"/>
                </a:solidFill>
                <a:latin typeface="Montserrat"/>
                <a:ea typeface="Montserrat"/>
                <a:cs typeface="Montserrat"/>
                <a:sym typeface="Montserrat"/>
              </a:rPr>
              <a:t>Comodidad, variedad y despacho a domicilio</a:t>
            </a:r>
            <a:endParaRPr sz="1050">
              <a:solidFill>
                <a:srgbClr val="7501C6"/>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8"/>
        <p:cNvGrpSpPr/>
        <p:nvPr/>
      </p:nvGrpSpPr>
      <p:grpSpPr>
        <a:xfrm>
          <a:off x="0" y="0"/>
          <a:ext cx="0" cy="0"/>
          <a:chOff x="0" y="0"/>
          <a:chExt cx="0" cy="0"/>
        </a:xfrm>
      </p:grpSpPr>
      <p:graphicFrame>
        <p:nvGraphicFramePr>
          <p:cNvPr id="209" name="Google Shape;209;p9"/>
          <p:cNvGraphicFramePr/>
          <p:nvPr/>
        </p:nvGraphicFramePr>
        <p:xfrm>
          <a:off x="601580" y="1426877"/>
          <a:ext cx="10895095" cy="4631358"/>
        </p:xfrm>
        <a:graphic>
          <a:graphicData uri="http://schemas.openxmlformats.org/drawingml/2006/chart">
            <c:chart xmlns:c="http://schemas.openxmlformats.org/drawingml/2006/chart" xmlns:r="http://schemas.openxmlformats.org/officeDocument/2006/relationships" r:id="rId3"/>
          </a:graphicData>
        </a:graphic>
      </p:graphicFrame>
      <p:sp>
        <p:nvSpPr>
          <p:cNvPr id="210" name="Google Shape;210;p9"/>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11" name="Google Shape;211;p9"/>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12" name="Google Shape;212;p9"/>
          <p:cNvSpPr txBox="1"/>
          <p:nvPr/>
        </p:nvSpPr>
        <p:spPr>
          <a:xfrm>
            <a:off x="601581" y="830756"/>
            <a:ext cx="11013714" cy="4885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a:solidFill>
                  <a:srgbClr val="003261"/>
                </a:solidFill>
                <a:latin typeface="Poppins"/>
                <a:ea typeface="Poppins"/>
                <a:cs typeface="Poppins"/>
                <a:sym typeface="Poppins"/>
              </a:rPr>
              <a:t>¿Qué es lo que </a:t>
            </a:r>
            <a:r>
              <a:rPr lang="es-MX" sz="2800" b="1" i="1">
                <a:solidFill>
                  <a:srgbClr val="003261"/>
                </a:solidFill>
                <a:latin typeface="Poppins"/>
                <a:ea typeface="Poppins"/>
                <a:cs typeface="Poppins"/>
                <a:sym typeface="Poppins"/>
              </a:rPr>
              <a:t>más se compra online</a:t>
            </a:r>
            <a:r>
              <a:rPr lang="es-MX" sz="2800">
                <a:solidFill>
                  <a:srgbClr val="003261"/>
                </a:solidFill>
                <a:latin typeface="Poppins"/>
                <a:ea typeface="Poppins"/>
                <a:cs typeface="Poppins"/>
                <a:sym typeface="Poppins"/>
              </a:rPr>
              <a:t>? - Top 7 </a:t>
            </a:r>
            <a:endParaRPr sz="2800">
              <a:solidFill>
                <a:srgbClr val="003261"/>
              </a:solidFill>
              <a:latin typeface="Poppins"/>
              <a:ea typeface="Poppins"/>
              <a:cs typeface="Poppins"/>
              <a:sym typeface="Poppins"/>
            </a:endParaRPr>
          </a:p>
        </p:txBody>
      </p:sp>
      <p:pic>
        <p:nvPicPr>
          <p:cNvPr id="213" name="Google Shape;213;p9" descr="Logotipo&#10;&#10;Descripción generada automáticamente"/>
          <p:cNvPicPr preferRelativeResize="0"/>
          <p:nvPr/>
        </p:nvPicPr>
        <p:blipFill rotWithShape="1">
          <a:blip r:embed="rId4">
            <a:alphaModFix/>
          </a:blip>
          <a:srcRect/>
          <a:stretch/>
        </p:blipFill>
        <p:spPr>
          <a:xfrm>
            <a:off x="10470995" y="361919"/>
            <a:ext cx="1025680" cy="360651"/>
          </a:xfrm>
          <a:prstGeom prst="rect">
            <a:avLst/>
          </a:prstGeom>
          <a:noFill/>
          <a:ln>
            <a:noFill/>
          </a:ln>
        </p:spPr>
      </p:pic>
      <p:sp>
        <p:nvSpPr>
          <p:cNvPr id="214" name="Google Shape;214;p9"/>
          <p:cNvSpPr txBox="1"/>
          <p:nvPr/>
        </p:nvSpPr>
        <p:spPr>
          <a:xfrm>
            <a:off x="601580" y="1319262"/>
            <a:ext cx="109887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400">
                <a:solidFill>
                  <a:srgbClr val="003261"/>
                </a:solidFill>
                <a:latin typeface="Poppins"/>
                <a:ea typeface="Poppins"/>
                <a:cs typeface="Poppins"/>
                <a:sym typeface="Poppins"/>
              </a:rPr>
              <a:t>¿Qué categorías de productos has comprado por internet? </a:t>
            </a:r>
            <a:r>
              <a:rPr lang="es-MX" sz="1200" b="1">
                <a:solidFill>
                  <a:srgbClr val="003261"/>
                </a:solidFill>
                <a:latin typeface="Poppins"/>
                <a:ea typeface="Poppins"/>
                <a:cs typeface="Poppins"/>
                <a:sym typeface="Poppins"/>
              </a:rPr>
              <a:t>%</a:t>
            </a:r>
            <a:endParaRPr/>
          </a:p>
        </p:txBody>
      </p:sp>
      <p:sp>
        <p:nvSpPr>
          <p:cNvPr id="215" name="Google Shape;215;p9"/>
          <p:cNvSpPr txBox="1"/>
          <p:nvPr/>
        </p:nvSpPr>
        <p:spPr>
          <a:xfrm>
            <a:off x="601579" y="6165851"/>
            <a:ext cx="3699965" cy="32385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717274"/>
              </a:buClr>
              <a:buSzPct val="100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entre quienes han comprando por internet N= 941</a:t>
            </a:r>
            <a:endParaRPr/>
          </a:p>
        </p:txBody>
      </p:sp>
      <p:sp>
        <p:nvSpPr>
          <p:cNvPr id="216" name="Google Shape;216;p9"/>
          <p:cNvSpPr txBox="1"/>
          <p:nvPr/>
        </p:nvSpPr>
        <p:spPr>
          <a:xfrm rot="-5400000">
            <a:off x="742099" y="5170663"/>
            <a:ext cx="1228370" cy="4885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b="1">
                <a:solidFill>
                  <a:srgbClr val="FFFFFF"/>
                </a:solidFill>
                <a:latin typeface="Poppins"/>
                <a:ea typeface="Poppins"/>
                <a:cs typeface="Poppins"/>
                <a:sym typeface="Poppins"/>
              </a:rPr>
              <a:t>ROPA</a:t>
            </a:r>
            <a:endParaRPr/>
          </a:p>
        </p:txBody>
      </p:sp>
      <p:sp>
        <p:nvSpPr>
          <p:cNvPr id="217" name="Google Shape;217;p9"/>
          <p:cNvSpPr txBox="1"/>
          <p:nvPr/>
        </p:nvSpPr>
        <p:spPr>
          <a:xfrm rot="-5400000">
            <a:off x="1651742" y="4177787"/>
            <a:ext cx="2805552"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a:solidFill>
                  <a:srgbClr val="FFFFFF"/>
                </a:solidFill>
                <a:latin typeface="Poppins"/>
                <a:ea typeface="Poppins"/>
                <a:cs typeface="Poppins"/>
                <a:sym typeface="Poppins"/>
              </a:rPr>
              <a:t>ACCESORIOS DE </a:t>
            </a:r>
            <a:r>
              <a:rPr lang="es-MX" sz="2000" b="1">
                <a:solidFill>
                  <a:srgbClr val="FFFFFF"/>
                </a:solidFill>
                <a:latin typeface="Poppins"/>
                <a:ea typeface="Poppins"/>
                <a:cs typeface="Poppins"/>
                <a:sym typeface="Poppins"/>
              </a:rPr>
              <a:t>TECNOLOGÍA</a:t>
            </a:r>
            <a:endParaRPr/>
          </a:p>
        </p:txBody>
      </p:sp>
      <p:sp>
        <p:nvSpPr>
          <p:cNvPr id="218" name="Google Shape;218;p9"/>
          <p:cNvSpPr txBox="1"/>
          <p:nvPr/>
        </p:nvSpPr>
        <p:spPr>
          <a:xfrm rot="-5400000">
            <a:off x="3687072" y="4628547"/>
            <a:ext cx="1904031"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b="1">
                <a:solidFill>
                  <a:srgbClr val="FFFFFF"/>
                </a:solidFill>
                <a:latin typeface="Poppins"/>
                <a:ea typeface="Poppins"/>
                <a:cs typeface="Poppins"/>
                <a:sym typeface="Poppins"/>
              </a:rPr>
              <a:t>CALZADO</a:t>
            </a:r>
            <a:endParaRPr/>
          </a:p>
        </p:txBody>
      </p:sp>
      <p:sp>
        <p:nvSpPr>
          <p:cNvPr id="219" name="Google Shape;219;p9"/>
          <p:cNvSpPr txBox="1"/>
          <p:nvPr/>
        </p:nvSpPr>
        <p:spPr>
          <a:xfrm rot="-5400000">
            <a:off x="4802764" y="4229302"/>
            <a:ext cx="2702520"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b="1">
                <a:solidFill>
                  <a:srgbClr val="FFFFFF"/>
                </a:solidFill>
                <a:latin typeface="Poppins"/>
                <a:ea typeface="Poppins"/>
                <a:cs typeface="Poppins"/>
                <a:sym typeface="Poppins"/>
              </a:rPr>
              <a:t>ELECTRÓNICA O TECNOLOGÍA</a:t>
            </a:r>
            <a:endParaRPr/>
          </a:p>
        </p:txBody>
      </p:sp>
      <p:sp>
        <p:nvSpPr>
          <p:cNvPr id="220" name="Google Shape;220;p9"/>
          <p:cNvSpPr txBox="1"/>
          <p:nvPr/>
        </p:nvSpPr>
        <p:spPr>
          <a:xfrm rot="-5400000">
            <a:off x="6197584" y="4055980"/>
            <a:ext cx="3049161"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a:solidFill>
                  <a:srgbClr val="FFFFFF"/>
                </a:solidFill>
                <a:latin typeface="Poppins"/>
                <a:ea typeface="Poppins"/>
                <a:cs typeface="Poppins"/>
                <a:sym typeface="Poppins"/>
              </a:rPr>
              <a:t>ARTÍCULOS PARA EL </a:t>
            </a:r>
            <a:r>
              <a:rPr lang="es-MX" sz="1800" b="1">
                <a:solidFill>
                  <a:srgbClr val="FFFFFF"/>
                </a:solidFill>
                <a:latin typeface="Poppins"/>
                <a:ea typeface="Poppins"/>
                <a:cs typeface="Poppins"/>
                <a:sym typeface="Poppins"/>
              </a:rPr>
              <a:t>HOGAR O DECORACIÓN</a:t>
            </a:r>
            <a:endParaRPr/>
          </a:p>
        </p:txBody>
      </p:sp>
      <p:sp>
        <p:nvSpPr>
          <p:cNvPr id="221" name="Google Shape;221;p9"/>
          <p:cNvSpPr txBox="1"/>
          <p:nvPr/>
        </p:nvSpPr>
        <p:spPr>
          <a:xfrm rot="-5400000">
            <a:off x="7728948" y="4055980"/>
            <a:ext cx="3049164"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b="1">
                <a:solidFill>
                  <a:srgbClr val="FFFFFF"/>
                </a:solidFill>
                <a:latin typeface="Poppins"/>
                <a:ea typeface="Poppins"/>
                <a:cs typeface="Poppins"/>
                <a:sym typeface="Poppins"/>
              </a:rPr>
              <a:t>BELLEZA</a:t>
            </a:r>
            <a:r>
              <a:rPr lang="es-MX" sz="2000">
                <a:solidFill>
                  <a:srgbClr val="FFFFFF"/>
                </a:solidFill>
                <a:latin typeface="Poppins"/>
                <a:ea typeface="Poppins"/>
                <a:cs typeface="Poppins"/>
                <a:sym typeface="Poppins"/>
              </a:rPr>
              <a:t>, </a:t>
            </a:r>
            <a:r>
              <a:rPr lang="es-MX" sz="2000" b="1">
                <a:solidFill>
                  <a:srgbClr val="FFFFFF"/>
                </a:solidFill>
                <a:latin typeface="Poppins"/>
                <a:ea typeface="Poppins"/>
                <a:cs typeface="Poppins"/>
                <a:sym typeface="Poppins"/>
              </a:rPr>
              <a:t>PERFUMERÍA</a:t>
            </a:r>
            <a:r>
              <a:rPr lang="es-MX" sz="2000">
                <a:solidFill>
                  <a:srgbClr val="FFFFFF"/>
                </a:solidFill>
                <a:latin typeface="Poppins"/>
                <a:ea typeface="Poppins"/>
                <a:cs typeface="Poppins"/>
                <a:sym typeface="Poppins"/>
              </a:rPr>
              <a:t> O </a:t>
            </a:r>
            <a:r>
              <a:rPr lang="es-MX" sz="2000" b="1">
                <a:solidFill>
                  <a:srgbClr val="FFFFFF"/>
                </a:solidFill>
                <a:latin typeface="Poppins"/>
                <a:ea typeface="Poppins"/>
                <a:cs typeface="Poppins"/>
                <a:sym typeface="Poppins"/>
              </a:rPr>
              <a:t>CUIDADO</a:t>
            </a:r>
            <a:r>
              <a:rPr lang="es-MX" sz="2000">
                <a:solidFill>
                  <a:srgbClr val="FFFFFF"/>
                </a:solidFill>
                <a:latin typeface="Poppins"/>
                <a:ea typeface="Poppins"/>
                <a:cs typeface="Poppins"/>
                <a:sym typeface="Poppins"/>
              </a:rPr>
              <a:t> PERSONAL</a:t>
            </a:r>
            <a:endParaRPr sz="2000" b="1">
              <a:solidFill>
                <a:srgbClr val="FFFFFF"/>
              </a:solidFill>
              <a:latin typeface="Poppins"/>
              <a:ea typeface="Poppins"/>
              <a:cs typeface="Poppins"/>
              <a:sym typeface="Poppins"/>
            </a:endParaRPr>
          </a:p>
        </p:txBody>
      </p:sp>
      <p:sp>
        <p:nvSpPr>
          <p:cNvPr id="222" name="Google Shape;222;p9"/>
          <p:cNvSpPr txBox="1"/>
          <p:nvPr/>
        </p:nvSpPr>
        <p:spPr>
          <a:xfrm rot="-5400000">
            <a:off x="9248655" y="4055980"/>
            <a:ext cx="3049164" cy="897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000" b="1">
                <a:solidFill>
                  <a:srgbClr val="FFFFFF"/>
                </a:solidFill>
                <a:latin typeface="Poppins"/>
                <a:ea typeface="Poppins"/>
                <a:cs typeface="Poppins"/>
                <a:sym typeface="Poppins"/>
              </a:rPr>
              <a:t>ALIMENTOS </a:t>
            </a:r>
            <a:endParaRPr/>
          </a:p>
          <a:p>
            <a:pPr marL="0" marR="0" lvl="0" indent="0" algn="l" rtl="0">
              <a:spcBef>
                <a:spcPts val="0"/>
              </a:spcBef>
              <a:spcAft>
                <a:spcPts val="0"/>
              </a:spcAft>
              <a:buNone/>
            </a:pPr>
            <a:r>
              <a:rPr lang="es-MX" sz="2000">
                <a:solidFill>
                  <a:srgbClr val="FFFFFF"/>
                </a:solidFill>
                <a:latin typeface="Poppins"/>
                <a:ea typeface="Poppins"/>
                <a:cs typeface="Poppins"/>
                <a:sym typeface="Poppins"/>
              </a:rPr>
              <a:t>O </a:t>
            </a:r>
            <a:r>
              <a:rPr lang="es-MX" sz="2000" b="1">
                <a:solidFill>
                  <a:srgbClr val="FFFFFF"/>
                </a:solidFill>
                <a:latin typeface="Poppins"/>
                <a:ea typeface="Poppins"/>
                <a:cs typeface="Poppins"/>
                <a:sym typeface="Poppins"/>
              </a:rPr>
              <a:t>BEBIDAS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11"/>
          <p:cNvSpPr txBox="1"/>
          <p:nvPr/>
        </p:nvSpPr>
        <p:spPr>
          <a:xfrm>
            <a:off x="601580" y="368300"/>
            <a:ext cx="563449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900">
                <a:solidFill>
                  <a:srgbClr val="042E5B"/>
                </a:solidFill>
                <a:latin typeface="Montserrat Medium"/>
                <a:ea typeface="Montserrat Medium"/>
                <a:cs typeface="Montserrat Medium"/>
                <a:sym typeface="Montserrat Medium"/>
              </a:rPr>
              <a:t>¿Compra online o en tienda? </a:t>
            </a:r>
            <a:r>
              <a:rPr lang="es-MX" sz="900">
                <a:solidFill>
                  <a:srgbClr val="042E5B"/>
                </a:solidFill>
                <a:latin typeface="Montserrat Light"/>
                <a:ea typeface="Montserrat Light"/>
                <a:cs typeface="Montserrat Light"/>
                <a:sym typeface="Montserrat Light"/>
              </a:rPr>
              <a:t>Estudio Falabella ・ 2026</a:t>
            </a:r>
            <a:endParaRPr/>
          </a:p>
        </p:txBody>
      </p:sp>
      <p:cxnSp>
        <p:nvCxnSpPr>
          <p:cNvPr id="239" name="Google Shape;239;p11"/>
          <p:cNvCxnSpPr/>
          <p:nvPr/>
        </p:nvCxnSpPr>
        <p:spPr>
          <a:xfrm>
            <a:off x="695325" y="615099"/>
            <a:ext cx="9686460" cy="0"/>
          </a:xfrm>
          <a:prstGeom prst="straightConnector1">
            <a:avLst/>
          </a:prstGeom>
          <a:noFill/>
          <a:ln w="9525" cap="flat" cmpd="sng">
            <a:solidFill>
              <a:srgbClr val="313980"/>
            </a:solidFill>
            <a:prstDash val="solid"/>
            <a:round/>
            <a:headEnd type="none" w="sm" len="sm"/>
            <a:tailEnd type="none" w="sm" len="sm"/>
          </a:ln>
        </p:spPr>
      </p:cxnSp>
      <p:sp>
        <p:nvSpPr>
          <p:cNvPr id="240" name="Google Shape;240;p11"/>
          <p:cNvSpPr txBox="1"/>
          <p:nvPr/>
        </p:nvSpPr>
        <p:spPr>
          <a:xfrm>
            <a:off x="601650" y="1484500"/>
            <a:ext cx="10988700" cy="131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400" b="1">
                <a:solidFill>
                  <a:srgbClr val="002060"/>
                </a:solidFill>
                <a:latin typeface="Poppins"/>
                <a:ea typeface="Poppins"/>
                <a:cs typeface="Poppins"/>
                <a:sym typeface="Poppins"/>
              </a:rPr>
              <a:t>La</a:t>
            </a:r>
            <a:r>
              <a:rPr lang="es-MX" sz="2400">
                <a:solidFill>
                  <a:srgbClr val="002060"/>
                </a:solidFill>
                <a:latin typeface="Poppins"/>
                <a:ea typeface="Poppins"/>
                <a:cs typeface="Poppins"/>
                <a:sym typeface="Poppins"/>
              </a:rPr>
              <a:t> </a:t>
            </a:r>
            <a:r>
              <a:rPr lang="es-MX" sz="2400" b="1">
                <a:solidFill>
                  <a:srgbClr val="002060"/>
                </a:solidFill>
                <a:latin typeface="Poppins"/>
                <a:ea typeface="Poppins"/>
                <a:cs typeface="Poppins"/>
                <a:sym typeface="Poppins"/>
              </a:rPr>
              <a:t>seguridad, despacho/retiro, precio, calidad, y respaldo </a:t>
            </a:r>
            <a:r>
              <a:rPr lang="es-MX" sz="2400">
                <a:solidFill>
                  <a:srgbClr val="002060"/>
                </a:solidFill>
                <a:latin typeface="Poppins"/>
                <a:ea typeface="Poppins"/>
                <a:cs typeface="Poppins"/>
                <a:sym typeface="Poppins"/>
              </a:rPr>
              <a:t>de tienda física son los atributos más relevantes para las personas</a:t>
            </a:r>
            <a:endParaRPr sz="1000"/>
          </a:p>
        </p:txBody>
      </p:sp>
      <p:pic>
        <p:nvPicPr>
          <p:cNvPr id="241" name="Google Shape;241;p11" descr="Logotipo&#10;&#10;Descripción generada automáticamente"/>
          <p:cNvPicPr preferRelativeResize="0"/>
          <p:nvPr/>
        </p:nvPicPr>
        <p:blipFill rotWithShape="1">
          <a:blip r:embed="rId3">
            <a:alphaModFix/>
          </a:blip>
          <a:srcRect/>
          <a:stretch/>
        </p:blipFill>
        <p:spPr>
          <a:xfrm>
            <a:off x="10470995" y="361919"/>
            <a:ext cx="1025680" cy="360651"/>
          </a:xfrm>
          <a:prstGeom prst="rect">
            <a:avLst/>
          </a:prstGeom>
          <a:noFill/>
          <a:ln>
            <a:noFill/>
          </a:ln>
        </p:spPr>
      </p:pic>
      <p:sp>
        <p:nvSpPr>
          <p:cNvPr id="242" name="Google Shape;242;p11"/>
          <p:cNvSpPr txBox="1"/>
          <p:nvPr/>
        </p:nvSpPr>
        <p:spPr>
          <a:xfrm>
            <a:off x="601580" y="934444"/>
            <a:ext cx="109887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700">
                <a:solidFill>
                  <a:srgbClr val="003261"/>
                </a:solidFill>
                <a:latin typeface="Poppins"/>
                <a:ea typeface="Poppins"/>
                <a:cs typeface="Poppins"/>
                <a:sym typeface="Poppins"/>
              </a:rPr>
              <a:t>Al momento de comprar online, ¿Cuáles son los atributos más relevantes? Elije 3. </a:t>
            </a:r>
            <a:r>
              <a:rPr lang="es-MX" sz="1700" b="1">
                <a:solidFill>
                  <a:srgbClr val="003261"/>
                </a:solidFill>
                <a:latin typeface="Poppins"/>
                <a:ea typeface="Poppins"/>
                <a:cs typeface="Poppins"/>
                <a:sym typeface="Poppins"/>
              </a:rPr>
              <a:t>% Múltiple</a:t>
            </a:r>
            <a:endParaRPr sz="1700"/>
          </a:p>
        </p:txBody>
      </p:sp>
      <p:sp>
        <p:nvSpPr>
          <p:cNvPr id="243" name="Google Shape;243;p11"/>
          <p:cNvSpPr txBox="1"/>
          <p:nvPr/>
        </p:nvSpPr>
        <p:spPr>
          <a:xfrm>
            <a:off x="601579" y="6165851"/>
            <a:ext cx="3699965" cy="32385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717274"/>
              </a:buClr>
              <a:buSzPct val="100000"/>
              <a:buFont typeface="Arial"/>
              <a:buNone/>
            </a:pPr>
            <a:r>
              <a:rPr lang="es-MX" sz="1000" b="1">
                <a:solidFill>
                  <a:srgbClr val="717274"/>
                </a:solidFill>
                <a:latin typeface="Poppins"/>
                <a:ea typeface="Poppins"/>
                <a:cs typeface="Poppins"/>
                <a:sym typeface="Poppins"/>
              </a:rPr>
              <a:t>Casos</a:t>
            </a:r>
            <a:r>
              <a:rPr lang="es-MX" sz="1000">
                <a:solidFill>
                  <a:srgbClr val="717274"/>
                </a:solidFill>
                <a:latin typeface="Poppins"/>
                <a:ea typeface="Poppins"/>
                <a:cs typeface="Poppins"/>
                <a:sym typeface="Poppins"/>
              </a:rPr>
              <a:t>: entre quienes han comprando por internet N= 941</a:t>
            </a:r>
            <a:endParaRPr/>
          </a:p>
        </p:txBody>
      </p:sp>
      <p:graphicFrame>
        <p:nvGraphicFramePr>
          <p:cNvPr id="244" name="Google Shape;244;p11"/>
          <p:cNvGraphicFramePr/>
          <p:nvPr/>
        </p:nvGraphicFramePr>
        <p:xfrm>
          <a:off x="695326" y="2319944"/>
          <a:ext cx="11231100" cy="463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Narrativa">
  <a:themeElements>
    <a:clrScheme name="Personalizados 1">
      <a:dk1>
        <a:srgbClr val="1E1E1E"/>
      </a:dk1>
      <a:lt1>
        <a:srgbClr val="F4E5E1"/>
      </a:lt1>
      <a:dk2>
        <a:srgbClr val="1E325C"/>
      </a:dk2>
      <a:lt2>
        <a:srgbClr val="F2E5E0"/>
      </a:lt2>
      <a:accent1>
        <a:srgbClr val="FF7266"/>
      </a:accent1>
      <a:accent2>
        <a:srgbClr val="8132A5"/>
      </a:accent2>
      <a:accent3>
        <a:srgbClr val="FE6DBA"/>
      </a:accent3>
      <a:accent4>
        <a:srgbClr val="02C0BF"/>
      </a:accent4>
      <a:accent5>
        <a:srgbClr val="04A1E1"/>
      </a:accent5>
      <a:accent6>
        <a:srgbClr val="1E325C"/>
      </a:accent6>
      <a:hlink>
        <a:srgbClr val="F2E5E0"/>
      </a:hlink>
      <a:folHlink>
        <a:srgbClr val="04A1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arrativa">
  <a:themeElements>
    <a:clrScheme name="Personalizados 1">
      <a:dk1>
        <a:srgbClr val="1E1E1E"/>
      </a:dk1>
      <a:lt1>
        <a:srgbClr val="F4E5E1"/>
      </a:lt1>
      <a:dk2>
        <a:srgbClr val="1E325C"/>
      </a:dk2>
      <a:lt2>
        <a:srgbClr val="F2E5E0"/>
      </a:lt2>
      <a:accent1>
        <a:srgbClr val="FF7266"/>
      </a:accent1>
      <a:accent2>
        <a:srgbClr val="8132A5"/>
      </a:accent2>
      <a:accent3>
        <a:srgbClr val="FE6DBA"/>
      </a:accent3>
      <a:accent4>
        <a:srgbClr val="02C0BF"/>
      </a:accent4>
      <a:accent5>
        <a:srgbClr val="04A1E1"/>
      </a:accent5>
      <a:accent6>
        <a:srgbClr val="1E325C"/>
      </a:accent6>
      <a:hlink>
        <a:srgbClr val="F2E5E0"/>
      </a:hlink>
      <a:folHlink>
        <a:srgbClr val="04A1E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rrativa" id="{67FBA407-6EEE-7243-8951-075C6EC8F250}" vid="{FB654651-A083-254B-AAC8-74AABAD25CE6}"/>
    </a:ext>
  </a:extLst>
</a:theme>
</file>

<file path=ppt/theme/theme3.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1268</Words>
  <Application>Microsoft Office PowerPoint</Application>
  <PresentationFormat>Panorámica</PresentationFormat>
  <Paragraphs>159</Paragraphs>
  <Slides>17</Slides>
  <Notes>15</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17</vt:i4>
      </vt:variant>
    </vt:vector>
  </HeadingPairs>
  <TitlesOfParts>
    <vt:vector size="31" baseType="lpstr">
      <vt:lpstr>Wingdings 2</vt:lpstr>
      <vt:lpstr>Calibri</vt:lpstr>
      <vt:lpstr>Druk Text Bold</vt:lpstr>
      <vt:lpstr>Montserrat</vt:lpstr>
      <vt:lpstr>Poppins</vt:lpstr>
      <vt:lpstr>Montserrat Medium</vt:lpstr>
      <vt:lpstr>Montserrat ExtraBold</vt:lpstr>
      <vt:lpstr>Montserrat Light</vt:lpstr>
      <vt:lpstr>Poppins SemiBold</vt:lpstr>
      <vt:lpstr>Noto Sans Symbols</vt:lpstr>
      <vt:lpstr>Arial</vt:lpstr>
      <vt:lpstr>Century Gothic</vt:lpstr>
      <vt:lpstr>Narrativa</vt:lpstr>
      <vt:lpstr>1_Narrativa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Olivia Riquelme</dc:creator>
  <cp:lastModifiedBy>Francisca Hernández Gajardo</cp:lastModifiedBy>
  <cp:revision>4</cp:revision>
  <dcterms:created xsi:type="dcterms:W3CDTF">2024-08-05T14:13:47Z</dcterms:created>
  <dcterms:modified xsi:type="dcterms:W3CDTF">2026-05-20T17:07:11Z</dcterms:modified>
</cp:coreProperties>
</file>